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68" r:id="rId9"/>
    <p:sldId id="262" r:id="rId10"/>
    <p:sldId id="276" r:id="rId11"/>
    <p:sldId id="277" r:id="rId12"/>
    <p:sldId id="263" r:id="rId13"/>
    <p:sldId id="278" r:id="rId14"/>
  </p:sldIdLst>
  <p:sldSz cx="10691813" cy="7559675"/>
  <p:notesSz cx="6889750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3A"/>
    <a:srgbClr val="00AA4D"/>
    <a:srgbClr val="0DAD56"/>
    <a:srgbClr val="2A421A"/>
    <a:srgbClr val="007E3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05"/>
    <p:restoredTop sz="96433" autoAdjust="0"/>
  </p:normalViewPr>
  <p:slideViewPr>
    <p:cSldViewPr snapToGrid="0" snapToObjects="1">
      <p:cViewPr>
        <p:scale>
          <a:sx n="91" d="100"/>
          <a:sy n="91" d="100"/>
        </p:scale>
        <p:origin x="9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3CCF9E3-34A1-41D1-A5A5-35BF8784FBEB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4100" y="1252538"/>
            <a:ext cx="478155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8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2F14258-6EED-4435-B724-1C4C52BBD36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9123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14258-6EED-4435-B724-1C4C52BBD361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5284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14258-6EED-4435-B724-1C4C52BBD361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811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14258-6EED-4435-B724-1C4C52BBD361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0227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14258-6EED-4435-B724-1C4C52BBD361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940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14258-6EED-4435-B724-1C4C52BBD361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599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tif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98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0234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244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28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2230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9366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623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244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905804" y="1440225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ounded Rectangle 5"/>
          <p:cNvSpPr/>
          <p:nvPr userDrawn="1"/>
        </p:nvSpPr>
        <p:spPr>
          <a:xfrm>
            <a:off x="2992801" y="2920030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13441294"/>
              </p:ext>
            </p:extLst>
          </p:nvPr>
        </p:nvGraphicFramePr>
        <p:xfrm>
          <a:off x="3036044" y="2957593"/>
          <a:ext cx="1526340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381585"/>
                <a:gridCol w="381585"/>
                <a:gridCol w="381585"/>
                <a:gridCol w="38158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Detect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Reduce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To hit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3819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nip Same Side Corner Rectangle 9"/>
          <p:cNvSpPr/>
          <p:nvPr userDrawn="1"/>
        </p:nvSpPr>
        <p:spPr>
          <a:xfrm>
            <a:off x="2985422" y="1519474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endParaRPr lang="en-AU" sz="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3348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ight Triangle 131"/>
          <p:cNvSpPr/>
          <p:nvPr userDrawn="1"/>
        </p:nvSpPr>
        <p:spPr>
          <a:xfrm rot="16200000">
            <a:off x="2983790" y="1520948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ight Triangle 12"/>
          <p:cNvSpPr/>
          <p:nvPr userDrawn="1"/>
        </p:nvSpPr>
        <p:spPr>
          <a:xfrm>
            <a:off x="4486407" y="1522580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2992801" y="2253518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PASSIVE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8571" y="3137448"/>
            <a:ext cx="308627" cy="312533"/>
          </a:xfrm>
          <a:prstGeom prst="rect">
            <a:avLst/>
          </a:prstGeom>
        </p:spPr>
      </p:pic>
      <p:cxnSp>
        <p:nvCxnSpPr>
          <p:cNvPr id="23" name="Straight Arrow Connector 22"/>
          <p:cNvCxnSpPr/>
          <p:nvPr userDrawn="1"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 userDrawn="1"/>
        </p:nvSpPr>
        <p:spPr>
          <a:xfrm>
            <a:off x="4706177" y="1440225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93174" y="2920030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53260051"/>
              </p:ext>
            </p:extLst>
          </p:nvPr>
        </p:nvGraphicFramePr>
        <p:xfrm>
          <a:off x="4836417" y="2957593"/>
          <a:ext cx="1526340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381585"/>
                <a:gridCol w="381585"/>
                <a:gridCol w="381585"/>
                <a:gridCol w="38158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Detect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Reduce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To hit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192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Snip Same Side Corner Rectangle 29"/>
          <p:cNvSpPr/>
          <p:nvPr userDrawn="1"/>
        </p:nvSpPr>
        <p:spPr>
          <a:xfrm>
            <a:off x="4785795" y="1519474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endParaRPr lang="en-AU" sz="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1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3721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ight Triangle 131"/>
          <p:cNvSpPr/>
          <p:nvPr userDrawn="1"/>
        </p:nvSpPr>
        <p:spPr>
          <a:xfrm rot="16200000">
            <a:off x="4784163" y="1520948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ight Triangle 32"/>
          <p:cNvSpPr/>
          <p:nvPr userDrawn="1"/>
        </p:nvSpPr>
        <p:spPr>
          <a:xfrm>
            <a:off x="6286780" y="1522580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93174" y="2253518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ACTIVE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0" name="Straight Arrow Connector 39"/>
          <p:cNvCxnSpPr/>
          <p:nvPr userDrawn="1"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405" y="3126329"/>
            <a:ext cx="308627" cy="312533"/>
          </a:xfrm>
          <a:prstGeom prst="rect">
            <a:avLst/>
          </a:prstGeom>
        </p:spPr>
      </p:pic>
      <p:sp>
        <p:nvSpPr>
          <p:cNvPr id="44" name="Rectangle 43"/>
          <p:cNvSpPr/>
          <p:nvPr userDrawn="1"/>
        </p:nvSpPr>
        <p:spPr>
          <a:xfrm>
            <a:off x="6493880" y="1440225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Rounded Rectangle 44"/>
          <p:cNvSpPr/>
          <p:nvPr userDrawn="1"/>
        </p:nvSpPr>
        <p:spPr>
          <a:xfrm>
            <a:off x="6580877" y="2920030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47" name="Table 4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840197344"/>
              </p:ext>
            </p:extLst>
          </p:nvPr>
        </p:nvGraphicFramePr>
        <p:xfrm>
          <a:off x="6624120" y="2957593"/>
          <a:ext cx="1526340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381585"/>
                <a:gridCol w="381585"/>
                <a:gridCol w="381585"/>
                <a:gridCol w="38158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Detect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Reduce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To hit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8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1895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Snip Same Side Corner Rectangle 48"/>
          <p:cNvSpPr/>
          <p:nvPr userDrawn="1"/>
        </p:nvSpPr>
        <p:spPr>
          <a:xfrm>
            <a:off x="6573498" y="1519474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endParaRPr lang="en-AU" sz="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0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1424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ight Triangle 131"/>
          <p:cNvSpPr/>
          <p:nvPr userDrawn="1"/>
        </p:nvSpPr>
        <p:spPr>
          <a:xfrm rot="16200000">
            <a:off x="6571866" y="1520948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2" name="Right Triangle 51"/>
          <p:cNvSpPr/>
          <p:nvPr userDrawn="1"/>
        </p:nvSpPr>
        <p:spPr>
          <a:xfrm>
            <a:off x="8074483" y="1522580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ounded Rectangle 52"/>
          <p:cNvSpPr/>
          <p:nvPr userDrawn="1"/>
        </p:nvSpPr>
        <p:spPr>
          <a:xfrm>
            <a:off x="6580877" y="2253518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</a:t>
            </a:r>
            <a:r>
              <a:rPr lang="en-AU" sz="1000" b="1" dirty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</a:t>
            </a:r>
            <a:r>
              <a:rPr lang="en-AU" sz="1000" b="1" spc="300" dirty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TRA QUIET</a:t>
            </a:r>
          </a:p>
        </p:txBody>
      </p:sp>
      <p:cxnSp>
        <p:nvCxnSpPr>
          <p:cNvPr id="59" name="Straight Arrow Connector 58"/>
          <p:cNvCxnSpPr/>
          <p:nvPr userDrawn="1"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239" y="3137448"/>
            <a:ext cx="308627" cy="312533"/>
          </a:xfrm>
          <a:prstGeom prst="rect">
            <a:avLst/>
          </a:prstGeom>
        </p:spPr>
      </p:pic>
      <p:sp>
        <p:nvSpPr>
          <p:cNvPr id="63" name="Rectangle 62"/>
          <p:cNvSpPr/>
          <p:nvPr userDrawn="1"/>
        </p:nvSpPr>
        <p:spPr>
          <a:xfrm>
            <a:off x="2905804" y="358942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4" name="Rounded Rectangle 63"/>
          <p:cNvSpPr/>
          <p:nvPr userDrawn="1"/>
        </p:nvSpPr>
        <p:spPr>
          <a:xfrm>
            <a:off x="2992801" y="506923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6" name="Table 6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4444441"/>
              </p:ext>
            </p:extLst>
          </p:nvPr>
        </p:nvGraphicFramePr>
        <p:xfrm>
          <a:off x="3036044" y="5106795"/>
          <a:ext cx="1526340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381585"/>
                <a:gridCol w="381585"/>
                <a:gridCol w="381585"/>
                <a:gridCol w="38158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Detect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Reduce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To hit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7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3819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Snip Same Side Corner Rectangle 67"/>
          <p:cNvSpPr/>
          <p:nvPr userDrawn="1"/>
        </p:nvSpPr>
        <p:spPr>
          <a:xfrm>
            <a:off x="2985422" y="366867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endParaRPr lang="en-AU" sz="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9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3348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ight Triangle 131"/>
          <p:cNvSpPr/>
          <p:nvPr userDrawn="1"/>
        </p:nvSpPr>
        <p:spPr>
          <a:xfrm rot="16200000">
            <a:off x="2983790" y="367015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1" name="Right Triangle 70"/>
          <p:cNvSpPr/>
          <p:nvPr userDrawn="1"/>
        </p:nvSpPr>
        <p:spPr>
          <a:xfrm>
            <a:off x="4486407" y="367178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Rounded Rectangle 71"/>
          <p:cNvSpPr/>
          <p:nvPr userDrawn="1"/>
        </p:nvSpPr>
        <p:spPr>
          <a:xfrm>
            <a:off x="2992801" y="440272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FLANK/EVADE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4" name="Picture 73"/>
          <p:cNvPicPr>
            <a:picLocks noChangeAspect="1"/>
          </p:cNvPicPr>
          <p:nvPr userDrawn="1"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8571" y="5286650"/>
            <a:ext cx="308627" cy="312533"/>
          </a:xfrm>
          <a:prstGeom prst="rect">
            <a:avLst/>
          </a:prstGeom>
        </p:spPr>
      </p:pic>
      <p:cxnSp>
        <p:nvCxnSpPr>
          <p:cNvPr id="81" name="Straight Arrow Connector 80"/>
          <p:cNvCxnSpPr/>
          <p:nvPr userDrawn="1"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 userDrawn="1"/>
        </p:nvSpPr>
        <p:spPr>
          <a:xfrm>
            <a:off x="4706177" y="358942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4" name="Rounded Rectangle 83"/>
          <p:cNvSpPr/>
          <p:nvPr userDrawn="1"/>
        </p:nvSpPr>
        <p:spPr>
          <a:xfrm>
            <a:off x="4793174" y="506923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759224"/>
              </p:ext>
            </p:extLst>
          </p:nvPr>
        </p:nvGraphicFramePr>
        <p:xfrm>
          <a:off x="4836417" y="5106795"/>
          <a:ext cx="1526340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381585"/>
                <a:gridCol w="381585"/>
                <a:gridCol w="381585"/>
                <a:gridCol w="38158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Detect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Reduce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To hit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7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192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Snip Same Side Corner Rectangle 87"/>
          <p:cNvSpPr/>
          <p:nvPr userDrawn="1"/>
        </p:nvSpPr>
        <p:spPr>
          <a:xfrm>
            <a:off x="4785795" y="366867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endParaRPr lang="en-AU" sz="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9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3721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Right Triangle 131"/>
          <p:cNvSpPr/>
          <p:nvPr userDrawn="1"/>
        </p:nvSpPr>
        <p:spPr>
          <a:xfrm rot="16200000">
            <a:off x="4784163" y="367015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1" name="Right Triangle 90"/>
          <p:cNvSpPr/>
          <p:nvPr userDrawn="1"/>
        </p:nvSpPr>
        <p:spPr>
          <a:xfrm>
            <a:off x="6286780" y="367178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2" name="Rounded Rectangle 91"/>
          <p:cNvSpPr/>
          <p:nvPr userDrawn="1"/>
        </p:nvSpPr>
        <p:spPr>
          <a:xfrm>
            <a:off x="4793174" y="440272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FIRE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98" name="Straight Arrow Connector 97"/>
          <p:cNvCxnSpPr/>
          <p:nvPr userDrawn="1"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 userDrawn="1"/>
        </p:nvSpPr>
        <p:spPr>
          <a:xfrm>
            <a:off x="6493880" y="358942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828000" rtlCol="0" anchor="t"/>
          <a:lstStyle/>
          <a:p>
            <a:endParaRPr lang="en-AU" sz="8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1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1895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Snip Same Side Corner Rectangle 101"/>
          <p:cNvSpPr/>
          <p:nvPr userDrawn="1"/>
        </p:nvSpPr>
        <p:spPr>
          <a:xfrm>
            <a:off x="6573498" y="366867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endParaRPr lang="en-AU" sz="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3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1424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Right Triangle 131"/>
          <p:cNvSpPr/>
          <p:nvPr userDrawn="1"/>
        </p:nvSpPr>
        <p:spPr>
          <a:xfrm rot="16200000">
            <a:off x="6571866" y="367015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5" name="Right Triangle 104"/>
          <p:cNvSpPr/>
          <p:nvPr userDrawn="1"/>
        </p:nvSpPr>
        <p:spPr>
          <a:xfrm>
            <a:off x="8074483" y="367178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7" name="Picture 106"/>
          <p:cNvPicPr>
            <a:picLocks noChangeAspect="1"/>
          </p:cNvPicPr>
          <p:nvPr userDrawn="1"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405" y="5276071"/>
            <a:ext cx="308627" cy="312533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1405" y="5421390"/>
            <a:ext cx="308627" cy="159203"/>
          </a:xfrm>
          <a:prstGeom prst="rect">
            <a:avLst/>
          </a:prstGeom>
        </p:spPr>
      </p:pic>
      <p:sp>
        <p:nvSpPr>
          <p:cNvPr id="118" name="Rectangle 117"/>
          <p:cNvSpPr/>
          <p:nvPr userDrawn="1"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19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1895" y="5574496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Image result for screw transparent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1424" y="5574496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Rectangle 120"/>
          <p:cNvSpPr/>
          <p:nvPr userDrawn="1"/>
        </p:nvSpPr>
        <p:spPr>
          <a:xfrm>
            <a:off x="4314084" y="1793305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  <p:sp>
        <p:nvSpPr>
          <p:cNvPr id="122" name="Rectangle 121"/>
          <p:cNvSpPr/>
          <p:nvPr userDrawn="1"/>
        </p:nvSpPr>
        <p:spPr>
          <a:xfrm>
            <a:off x="6114457" y="1793305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  <p:sp>
        <p:nvSpPr>
          <p:cNvPr id="123" name="Rectangle 122"/>
          <p:cNvSpPr/>
          <p:nvPr userDrawn="1"/>
        </p:nvSpPr>
        <p:spPr>
          <a:xfrm>
            <a:off x="7902160" y="1793305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  <p:sp>
        <p:nvSpPr>
          <p:cNvPr id="124" name="Rectangle 123"/>
          <p:cNvSpPr/>
          <p:nvPr userDrawn="1"/>
        </p:nvSpPr>
        <p:spPr>
          <a:xfrm>
            <a:off x="4314084" y="3942507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  <p:sp>
        <p:nvSpPr>
          <p:cNvPr id="125" name="Rectangle 124"/>
          <p:cNvSpPr/>
          <p:nvPr userDrawn="1"/>
        </p:nvSpPr>
        <p:spPr>
          <a:xfrm>
            <a:off x="6114457" y="3942507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</p:spTree>
    <p:extLst>
      <p:ext uri="{BB962C8B-B14F-4D97-AF65-F5344CB8AC3E}">
        <p14:creationId xmlns:p14="http://schemas.microsoft.com/office/powerpoint/2010/main" val="60509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229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8864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B1CFA-3F0A-FF42-8000-633553C87025}" type="datetimeFigureOut">
              <a:rPr lang="en-AU" smtClean="0"/>
              <a:t>4/12/2018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A70FC-BA68-E941-A088-CE5F3251A2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014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736067"/>
              </p:ext>
            </p:extLst>
          </p:nvPr>
        </p:nvGraphicFramePr>
        <p:xfrm>
          <a:off x="6573500" y="2564067"/>
          <a:ext cx="162817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0145"/>
                <a:gridCol w="744794"/>
                <a:gridCol w="783233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849199" y="5271529"/>
            <a:ext cx="36316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6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274899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075272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4988158" y="471066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4314084" y="3942507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274899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272239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numCol="1" rtlCol="0" anchor="ctr"/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114457" y="3942507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075272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46837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5140468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6934099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3346837" y="4166480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5140467" y="4166480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041235" y="1508363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900" b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SS-11</a:t>
            </a:r>
            <a:endParaRPr lang="en-AU" sz="90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90000"/>
              </a:lnSpc>
            </a:pPr>
            <a:r>
              <a:rPr lang="en-AU" sz="600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Romeo Class</a:t>
            </a:r>
            <a:endParaRPr lang="en-AU" sz="60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580877" y="4440561"/>
            <a:ext cx="16359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AU" sz="800" b="1" dirty="0"/>
              <a:t>Contacts 4</a:t>
            </a:r>
          </a:p>
          <a:p>
            <a:pPr>
              <a:spcBef>
                <a:spcPts val="200"/>
              </a:spcBef>
            </a:pPr>
            <a:r>
              <a:rPr lang="pt-BR" sz="800" dirty="0"/>
              <a:t>6 533mm Torpedo Tubes Fore</a:t>
            </a:r>
          </a:p>
          <a:p>
            <a:pPr>
              <a:spcBef>
                <a:spcPts val="200"/>
              </a:spcBef>
            </a:pPr>
            <a:r>
              <a:rPr lang="en-AU" sz="800" dirty="0"/>
              <a:t>2 533mm Torpedo Tubes Aft</a:t>
            </a:r>
          </a:p>
          <a:p>
            <a:pPr>
              <a:spcBef>
                <a:spcPts val="200"/>
              </a:spcBef>
            </a:pPr>
            <a:r>
              <a:rPr lang="en-AU" sz="800" dirty="0"/>
              <a:t>14 SET-65 Torpedoes</a:t>
            </a:r>
          </a:p>
          <a:p>
            <a:pPr marL="171450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AU" sz="800" dirty="0"/>
              <a:t>6mu Fast Setting (9 turns)</a:t>
            </a:r>
          </a:p>
          <a:p>
            <a:pPr marL="171450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AU" sz="800" dirty="0"/>
              <a:t>4mu Slow Setting (27 turns)</a:t>
            </a:r>
          </a:p>
          <a:p>
            <a:pPr>
              <a:spcBef>
                <a:spcPts val="200"/>
              </a:spcBef>
            </a:pPr>
            <a:r>
              <a:rPr lang="en-AU" sz="800" dirty="0" smtClean="0"/>
              <a:t>Snorkelling </a:t>
            </a:r>
            <a:r>
              <a:rPr lang="en-AU" sz="800" dirty="0"/>
              <a:t>+3 Detection</a:t>
            </a:r>
            <a:endParaRPr lang="en-AU" sz="80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4847733" y="1508363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SS-11</a:t>
            </a:r>
          </a:p>
          <a:p>
            <a:pPr lvl="0">
              <a:lnSpc>
                <a:spcPct val="90000"/>
              </a:lnSpc>
            </a:pPr>
            <a:r>
              <a:rPr lang="en-AU" sz="7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Romeo Class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676533" y="1508363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SS-11</a:t>
            </a:r>
          </a:p>
          <a:p>
            <a:pPr lvl="0">
              <a:lnSpc>
                <a:spcPct val="90000"/>
              </a:lnSpc>
            </a:pPr>
            <a:r>
              <a:rPr lang="en-AU" sz="7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Romeo Class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3041235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SS-11</a:t>
            </a:r>
          </a:p>
          <a:p>
            <a:pPr lvl="0">
              <a:lnSpc>
                <a:spcPct val="90000"/>
              </a:lnSpc>
            </a:pPr>
            <a:r>
              <a:rPr lang="en-AU" sz="7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Romeo Class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4847733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SS-11</a:t>
            </a:r>
          </a:p>
          <a:p>
            <a:pPr lvl="0">
              <a:lnSpc>
                <a:spcPct val="90000"/>
              </a:lnSpc>
            </a:pPr>
            <a:r>
              <a:rPr lang="en-AU" sz="7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Romeo Class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6676533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SS-11</a:t>
            </a:r>
          </a:p>
          <a:p>
            <a:pPr lvl="0">
              <a:lnSpc>
                <a:spcPct val="90000"/>
              </a:lnSpc>
            </a:pPr>
            <a:r>
              <a:rPr lang="en-AU" sz="7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Romeo Class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6555" y="1759794"/>
            <a:ext cx="1177101" cy="278581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858" y="1759794"/>
            <a:ext cx="1177101" cy="278581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665" y="1759794"/>
            <a:ext cx="1177101" cy="278581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6555" y="3905684"/>
            <a:ext cx="1177101" cy="278581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858" y="3905684"/>
            <a:ext cx="1177101" cy="278581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665" y="3905684"/>
            <a:ext cx="1506758" cy="356600"/>
          </a:xfrm>
          <a:prstGeom prst="rect">
            <a:avLst/>
          </a:prstGeom>
        </p:spPr>
      </p:pic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269020"/>
              </p:ext>
            </p:extLst>
          </p:nvPr>
        </p:nvGraphicFramePr>
        <p:xfrm>
          <a:off x="4806847" y="2564067"/>
          <a:ext cx="160999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6992"/>
                <a:gridCol w="744793"/>
                <a:gridCol w="76820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534607"/>
              </p:ext>
            </p:extLst>
          </p:nvPr>
        </p:nvGraphicFramePr>
        <p:xfrm>
          <a:off x="2985421" y="4717332"/>
          <a:ext cx="160999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11740"/>
                <a:gridCol w="759542"/>
                <a:gridCol w="73871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05" name="Table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455440"/>
              </p:ext>
            </p:extLst>
          </p:nvPr>
        </p:nvGraphicFramePr>
        <p:xfrm>
          <a:off x="4806847" y="4717332"/>
          <a:ext cx="160999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26488"/>
                <a:gridCol w="722671"/>
                <a:gridCol w="760833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07" name="Table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269020"/>
              </p:ext>
            </p:extLst>
          </p:nvPr>
        </p:nvGraphicFramePr>
        <p:xfrm>
          <a:off x="2993415" y="2564067"/>
          <a:ext cx="160999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6992"/>
                <a:gridCol w="744793"/>
                <a:gridCol w="76820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595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476611"/>
              </p:ext>
            </p:extLst>
          </p:nvPr>
        </p:nvGraphicFramePr>
        <p:xfrm>
          <a:off x="6573500" y="2564067"/>
          <a:ext cx="1590113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78628"/>
                <a:gridCol w="302297"/>
                <a:gridCol w="302297"/>
                <a:gridCol w="302297"/>
                <a:gridCol w="302297"/>
                <a:gridCol w="30229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49" name="Rectangle 48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1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705597"/>
              </p:ext>
            </p:extLst>
          </p:nvPr>
        </p:nvGraphicFramePr>
        <p:xfrm>
          <a:off x="2979129" y="2564067"/>
          <a:ext cx="1634463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6723"/>
                <a:gridCol w="297380"/>
                <a:gridCol w="297380"/>
                <a:gridCol w="297380"/>
                <a:gridCol w="317800"/>
                <a:gridCol w="31780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3" name="Rectangle 62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573500" y="4356234"/>
            <a:ext cx="16433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dirty="0" smtClean="0"/>
              <a:t>1 Limbo ASW mortar</a:t>
            </a:r>
            <a:endParaRPr lang="en-AU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 smtClean="0"/>
              <a:t>Range 3MU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 smtClean="0"/>
              <a:t>Anti-Air </a:t>
            </a:r>
            <a:r>
              <a:rPr lang="en-AU" sz="1000" dirty="0"/>
              <a:t>Ave </a:t>
            </a:r>
            <a:r>
              <a:rPr lang="en-AU" sz="1000" dirty="0" smtClean="0"/>
              <a:t>6</a:t>
            </a:r>
            <a:endParaRPr lang="en-AU" sz="1000" dirty="0"/>
          </a:p>
          <a:p>
            <a:r>
              <a:rPr lang="en-AU" sz="1000" dirty="0"/>
              <a:t>1 </a:t>
            </a:r>
            <a:r>
              <a:rPr lang="en-AU" sz="1000" dirty="0" smtClean="0"/>
              <a:t>Westland Wasp Helicopter</a:t>
            </a:r>
            <a:endParaRPr lang="en-AU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/>
              <a:t>Active Sonar Max </a:t>
            </a:r>
            <a:r>
              <a:rPr lang="en-AU" sz="1000" dirty="0"/>
              <a:t>2</a:t>
            </a:r>
            <a:r>
              <a:rPr lang="en-AU" sz="1000" dirty="0" smtClean="0"/>
              <a:t>0mu</a:t>
            </a:r>
            <a:endParaRPr lang="en-AU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/>
              <a:t>Passive Sonar Max </a:t>
            </a:r>
            <a:r>
              <a:rPr lang="en-AU" sz="1000" dirty="0" smtClean="0"/>
              <a:t>10mu</a:t>
            </a:r>
            <a:endParaRPr lang="en-AU" sz="100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73" name="Tab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427905"/>
              </p:ext>
            </p:extLst>
          </p:nvPr>
        </p:nvGraphicFramePr>
        <p:xfrm>
          <a:off x="2985419" y="4717332"/>
          <a:ext cx="162817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4692"/>
                <a:gridCol w="306696"/>
                <a:gridCol w="306696"/>
                <a:gridCol w="306696"/>
                <a:gridCol w="306696"/>
                <a:gridCol w="306696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10" name="Rectangle 109"/>
          <p:cNvSpPr/>
          <p:nvPr/>
        </p:nvSpPr>
        <p:spPr>
          <a:xfrm>
            <a:off x="4848387" y="531394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5274733" y="527910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5431" y="1711685"/>
            <a:ext cx="1536569" cy="459182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3061783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Dido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Leander Class Frigate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7670" y="1711685"/>
            <a:ext cx="1536569" cy="459182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4834022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Dido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Leander Class Frigate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616" y="1711685"/>
            <a:ext cx="1536569" cy="459182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6643968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Dido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Leander Class Frigate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5431" y="3860996"/>
            <a:ext cx="1536569" cy="459182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3061783" y="3667948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Dido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Leander Class Frigate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7670" y="3860996"/>
            <a:ext cx="1536569" cy="459182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4834022" y="3667948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Dido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Leander Class Frigate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616" y="3860996"/>
            <a:ext cx="1536569" cy="459182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6643968" y="3667948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Dido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Leander Class Frigate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76" name="Table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634772"/>
              </p:ext>
            </p:extLst>
          </p:nvPr>
        </p:nvGraphicFramePr>
        <p:xfrm>
          <a:off x="4789075" y="2564067"/>
          <a:ext cx="1634463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6723"/>
                <a:gridCol w="297380"/>
                <a:gridCol w="297380"/>
                <a:gridCol w="297380"/>
                <a:gridCol w="317800"/>
                <a:gridCol w="31780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7" name="Tab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519443"/>
              </p:ext>
            </p:extLst>
          </p:nvPr>
        </p:nvGraphicFramePr>
        <p:xfrm>
          <a:off x="4789075" y="4722805"/>
          <a:ext cx="1634463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6723"/>
                <a:gridCol w="297380"/>
                <a:gridCol w="297380"/>
                <a:gridCol w="297380"/>
                <a:gridCol w="317800"/>
                <a:gridCol w="31780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3424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061783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Illustrious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CVH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762203"/>
              </p:ext>
            </p:extLst>
          </p:nvPr>
        </p:nvGraphicFramePr>
        <p:xfrm>
          <a:off x="6573500" y="2564067"/>
          <a:ext cx="162228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67405"/>
                <a:gridCol w="259147"/>
                <a:gridCol w="259147"/>
                <a:gridCol w="259147"/>
                <a:gridCol w="259147"/>
                <a:gridCol w="259147"/>
                <a:gridCol w="25914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49" name="Rectangle 48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+3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1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0969"/>
              </p:ext>
            </p:extLst>
          </p:nvPr>
        </p:nvGraphicFramePr>
        <p:xfrm>
          <a:off x="2979129" y="2564067"/>
          <a:ext cx="163446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4"/>
                <a:gridCol w="251602"/>
                <a:gridCol w="251602"/>
                <a:gridCol w="251602"/>
                <a:gridCol w="251602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3" name="Rectangle 62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+3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573500" y="4356234"/>
            <a:ext cx="16433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dirty="0"/>
              <a:t>6 Sea King HAS.2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b="1" dirty="0"/>
              <a:t>Max Move 20MU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b="1" dirty="0"/>
              <a:t>4 Stingray Torpedoes</a:t>
            </a:r>
          </a:p>
          <a:p>
            <a:pPr marL="452438" lvl="1" indent="-171450">
              <a:buFont typeface="Wingdings" panose="05000000000000000000" pitchFamily="2" charset="2"/>
              <a:buChar char="§"/>
            </a:pPr>
            <a:r>
              <a:rPr lang="en-GB" sz="1000" b="1" dirty="0"/>
              <a:t>(7.5mu 8 Turns)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b="1" dirty="0"/>
              <a:t>Type 209 Dipping </a:t>
            </a:r>
            <a:r>
              <a:rPr lang="en-GB" sz="1000" b="1" dirty="0" smtClean="0"/>
              <a:t>Sonar</a:t>
            </a:r>
            <a:endParaRPr lang="en-AU" sz="1000" dirty="0"/>
          </a:p>
          <a:p>
            <a:r>
              <a:rPr lang="en-AU" sz="1000" dirty="0"/>
              <a:t>Anti-Air Ave </a:t>
            </a:r>
            <a:r>
              <a:rPr lang="en-AU" sz="1000" dirty="0" smtClean="0"/>
              <a:t>4-6</a:t>
            </a:r>
          </a:p>
          <a:p>
            <a:r>
              <a:rPr lang="en-AU" sz="1000" dirty="0" smtClean="0"/>
              <a:t>Use Large turning circle</a:t>
            </a:r>
            <a:endParaRPr lang="en-AU" sz="1000" dirty="0"/>
          </a:p>
        </p:txBody>
      </p:sp>
      <p:graphicFrame>
        <p:nvGraphicFramePr>
          <p:cNvPr id="73" name="Tab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494148"/>
              </p:ext>
            </p:extLst>
          </p:nvPr>
        </p:nvGraphicFramePr>
        <p:xfrm>
          <a:off x="2985419" y="4717332"/>
          <a:ext cx="1628174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79682"/>
                <a:gridCol w="258082"/>
                <a:gridCol w="258082"/>
                <a:gridCol w="258082"/>
                <a:gridCol w="258082"/>
                <a:gridCol w="258082"/>
                <a:gridCol w="258082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4" name="Table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879738"/>
              </p:ext>
            </p:extLst>
          </p:nvPr>
        </p:nvGraphicFramePr>
        <p:xfrm>
          <a:off x="4787759" y="4722320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5"/>
                <a:gridCol w="251603"/>
                <a:gridCol w="251603"/>
                <a:gridCol w="251603"/>
                <a:gridCol w="251603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0969"/>
              </p:ext>
            </p:extLst>
          </p:nvPr>
        </p:nvGraphicFramePr>
        <p:xfrm>
          <a:off x="4789076" y="2564067"/>
          <a:ext cx="163446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4"/>
                <a:gridCol w="251602"/>
                <a:gridCol w="251602"/>
                <a:gridCol w="251602"/>
                <a:gridCol w="251602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10" name="Rectangle 109"/>
          <p:cNvSpPr/>
          <p:nvPr/>
        </p:nvSpPr>
        <p:spPr>
          <a:xfrm>
            <a:off x="4848387" y="531394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5274733" y="527910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9487" y="1768138"/>
            <a:ext cx="1553087" cy="378108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4871729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Illustrious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CVH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9433" y="1768138"/>
            <a:ext cx="1553087" cy="378108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6662822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Illustrious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CVH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0526" y="1768138"/>
            <a:ext cx="1553087" cy="378108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3061783" y="3677375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Illustrious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CVH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9487" y="3926876"/>
            <a:ext cx="1553087" cy="378108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4871729" y="3677375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Illustrious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CVH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9433" y="3926876"/>
            <a:ext cx="1553087" cy="378108"/>
          </a:xfrm>
          <a:prstGeom prst="rect">
            <a:avLst/>
          </a:prstGeom>
        </p:spPr>
      </p:pic>
      <p:sp>
        <p:nvSpPr>
          <p:cNvPr id="68" name="Rectangle 67"/>
          <p:cNvSpPr/>
          <p:nvPr/>
        </p:nvSpPr>
        <p:spPr>
          <a:xfrm>
            <a:off x="6662822" y="3677375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</a:t>
            </a:r>
            <a:r>
              <a:rPr lang="en-AU" sz="900" b="1" dirty="0" smtClean="0">
                <a:latin typeface="Arial" charset="0"/>
                <a:ea typeface="Arial" charset="0"/>
                <a:cs typeface="Arial" charset="0"/>
              </a:rPr>
              <a:t>Illustrious</a:t>
            </a:r>
            <a:endParaRPr lang="en-AU" sz="900" b="1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AU" sz="600" dirty="0" smtClean="0">
                <a:latin typeface="Arial" charset="0"/>
                <a:ea typeface="Arial" charset="0"/>
                <a:cs typeface="Arial" charset="0"/>
              </a:rPr>
              <a:t>CVH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0526" y="3926876"/>
            <a:ext cx="1553087" cy="37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14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/>
          <p:cNvSpPr/>
          <p:nvPr/>
        </p:nvSpPr>
        <p:spPr>
          <a:xfrm>
            <a:off x="1008068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8" name="Rounded Rectangle 137"/>
          <p:cNvSpPr/>
          <p:nvPr/>
        </p:nvSpPr>
        <p:spPr>
          <a:xfrm>
            <a:off x="1095065" y="291910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21" name="Table 1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708327"/>
              </p:ext>
            </p:extLst>
          </p:nvPr>
        </p:nvGraphicFramePr>
        <p:xfrm>
          <a:off x="1138308" y="2956665"/>
          <a:ext cx="1546345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154634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0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6083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Snip Same Side Corner Rectangle 100"/>
          <p:cNvSpPr/>
          <p:nvPr/>
        </p:nvSpPr>
        <p:spPr>
          <a:xfrm>
            <a:off x="1087686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1</a:t>
            </a:r>
            <a:endParaRPr lang="en-AU" sz="900" b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9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5612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Right Triangle 131"/>
          <p:cNvSpPr/>
          <p:nvPr/>
        </p:nvSpPr>
        <p:spPr>
          <a:xfrm rot="16200000">
            <a:off x="1086054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5" name="Right Triangle 114"/>
          <p:cNvSpPr/>
          <p:nvPr/>
        </p:nvSpPr>
        <p:spPr>
          <a:xfrm>
            <a:off x="2588671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9" name="Rounded Rectangle 98"/>
          <p:cNvSpPr/>
          <p:nvPr/>
        </p:nvSpPr>
        <p:spPr>
          <a:xfrm>
            <a:off x="1095065" y="225259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MOVE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6" name="Table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789610"/>
              </p:ext>
            </p:extLst>
          </p:nvPr>
        </p:nvGraphicFramePr>
        <p:xfrm>
          <a:off x="1116106" y="2563139"/>
          <a:ext cx="1591048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86093"/>
                <a:gridCol w="381724"/>
                <a:gridCol w="381724"/>
                <a:gridCol w="381724"/>
                <a:gridCol w="359783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132" name="Picture 131"/>
          <p:cNvPicPr>
            <a:picLocks noChangeAspect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06" y="3136520"/>
            <a:ext cx="308627" cy="312533"/>
          </a:xfrm>
          <a:prstGeom prst="rect">
            <a:avLst/>
          </a:prstGeom>
        </p:spPr>
      </p:pic>
      <p:sp>
        <p:nvSpPr>
          <p:cNvPr id="158" name="Rectangle 157"/>
          <p:cNvSpPr/>
          <p:nvPr/>
        </p:nvSpPr>
        <p:spPr>
          <a:xfrm>
            <a:off x="2811231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2898228" y="291910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61" name="Table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87280"/>
              </p:ext>
            </p:extLst>
          </p:nvPr>
        </p:nvGraphicFramePr>
        <p:xfrm>
          <a:off x="2941469" y="2956665"/>
          <a:ext cx="1510584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755292"/>
                <a:gridCol w="755292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Active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Passive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62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9246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Snip Same Side Corner Rectangle 162"/>
          <p:cNvSpPr/>
          <p:nvPr/>
        </p:nvSpPr>
        <p:spPr>
          <a:xfrm>
            <a:off x="2890849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1</a:t>
            </a:r>
          </a:p>
        </p:txBody>
      </p:sp>
      <p:pic>
        <p:nvPicPr>
          <p:cNvPr id="16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8775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Right Triangle 131"/>
          <p:cNvSpPr/>
          <p:nvPr/>
        </p:nvSpPr>
        <p:spPr>
          <a:xfrm rot="16200000">
            <a:off x="2889217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6" name="Right Triangle 165"/>
          <p:cNvSpPr/>
          <p:nvPr/>
        </p:nvSpPr>
        <p:spPr>
          <a:xfrm>
            <a:off x="4391834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8" name="Rounded Rectangle 167"/>
          <p:cNvSpPr/>
          <p:nvPr/>
        </p:nvSpPr>
        <p:spPr>
          <a:xfrm>
            <a:off x="2898228" y="225259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SONAR BUOY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69" name="Table 1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65238"/>
              </p:ext>
            </p:extLst>
          </p:nvPr>
        </p:nvGraphicFramePr>
        <p:xfrm>
          <a:off x="2919268" y="2563139"/>
          <a:ext cx="159104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065"/>
                <a:gridCol w="371996"/>
                <a:gridCol w="371996"/>
                <a:gridCol w="371996"/>
                <a:gridCol w="371996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74" name="Rectangle 173"/>
          <p:cNvSpPr/>
          <p:nvPr/>
        </p:nvSpPr>
        <p:spPr>
          <a:xfrm>
            <a:off x="4622939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5" name="Rounded Rectangle 174"/>
          <p:cNvSpPr/>
          <p:nvPr/>
        </p:nvSpPr>
        <p:spPr>
          <a:xfrm>
            <a:off x="4709936" y="291910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8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0954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Snip Same Side Corner Rectangle 178"/>
          <p:cNvSpPr/>
          <p:nvPr/>
        </p:nvSpPr>
        <p:spPr>
          <a:xfrm>
            <a:off x="4702557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1</a:t>
            </a:r>
          </a:p>
        </p:txBody>
      </p:sp>
      <p:pic>
        <p:nvPicPr>
          <p:cNvPr id="180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0483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" name="Right Triangle 131"/>
          <p:cNvSpPr/>
          <p:nvPr/>
        </p:nvSpPr>
        <p:spPr>
          <a:xfrm rot="16200000">
            <a:off x="4700925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2" name="Right Triangle 181"/>
          <p:cNvSpPr/>
          <p:nvPr/>
        </p:nvSpPr>
        <p:spPr>
          <a:xfrm>
            <a:off x="6203542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4" name="Rounded Rectangle 183"/>
          <p:cNvSpPr/>
          <p:nvPr/>
        </p:nvSpPr>
        <p:spPr>
          <a:xfrm>
            <a:off x="4709936" y="225259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MADMAN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86" name="Picture 185"/>
          <p:cNvPicPr>
            <a:picLocks noChangeAspect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820" y="3136520"/>
            <a:ext cx="308627" cy="312533"/>
          </a:xfrm>
          <a:prstGeom prst="rect">
            <a:avLst/>
          </a:prstGeom>
        </p:spPr>
      </p:pic>
      <p:sp>
        <p:nvSpPr>
          <p:cNvPr id="190" name="Rectangle 189"/>
          <p:cNvSpPr/>
          <p:nvPr/>
        </p:nvSpPr>
        <p:spPr>
          <a:xfrm>
            <a:off x="6434647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1" name="Rounded Rectangle 190"/>
          <p:cNvSpPr/>
          <p:nvPr/>
        </p:nvSpPr>
        <p:spPr>
          <a:xfrm>
            <a:off x="6521644" y="291910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2662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" name="Snip Same Side Corner Rectangle 194"/>
          <p:cNvSpPr/>
          <p:nvPr/>
        </p:nvSpPr>
        <p:spPr>
          <a:xfrm>
            <a:off x="6514265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1</a:t>
            </a:r>
          </a:p>
        </p:txBody>
      </p:sp>
      <p:pic>
        <p:nvPicPr>
          <p:cNvPr id="196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2191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" name="Right Triangle 131"/>
          <p:cNvSpPr/>
          <p:nvPr/>
        </p:nvSpPr>
        <p:spPr>
          <a:xfrm rot="16200000">
            <a:off x="6512633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8" name="Right Triangle 197"/>
          <p:cNvSpPr/>
          <p:nvPr/>
        </p:nvSpPr>
        <p:spPr>
          <a:xfrm>
            <a:off x="8015250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0" name="Rounded Rectangle 199"/>
          <p:cNvSpPr/>
          <p:nvPr/>
        </p:nvSpPr>
        <p:spPr>
          <a:xfrm>
            <a:off x="6521644" y="225259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TORPEDO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9" name="Group 138"/>
          <p:cNvGrpSpPr/>
          <p:nvPr/>
        </p:nvGrpSpPr>
        <p:grpSpPr>
          <a:xfrm>
            <a:off x="3183589" y="3136520"/>
            <a:ext cx="308627" cy="312533"/>
            <a:chOff x="2815781" y="6157930"/>
            <a:chExt cx="485884" cy="492034"/>
          </a:xfrm>
        </p:grpSpPr>
        <p:pic>
          <p:nvPicPr>
            <p:cNvPr id="149" name="Picture 14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5781" y="6157930"/>
              <a:ext cx="485884" cy="492034"/>
            </a:xfrm>
            <a:prstGeom prst="rect">
              <a:avLst/>
            </a:prstGeom>
          </p:spPr>
        </p:pic>
        <p:sp>
          <p:nvSpPr>
            <p:cNvPr id="155" name="Oval 154"/>
            <p:cNvSpPr/>
            <p:nvPr/>
          </p:nvSpPr>
          <p:spPr>
            <a:xfrm>
              <a:off x="2946244" y="6312052"/>
              <a:ext cx="81240" cy="81240"/>
            </a:xfrm>
            <a:prstGeom prst="ellipse">
              <a:avLst/>
            </a:prstGeom>
            <a:gradFill>
              <a:gsLst>
                <a:gs pos="75000">
                  <a:srgbClr val="007E39"/>
                </a:gs>
                <a:gs pos="43000">
                  <a:srgbClr val="00B050"/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n-AU"/>
            </a:p>
          </p:txBody>
        </p:sp>
      </p:grpSp>
      <p:sp>
        <p:nvSpPr>
          <p:cNvPr id="207" name="Rectangle 206"/>
          <p:cNvSpPr/>
          <p:nvPr/>
        </p:nvSpPr>
        <p:spPr>
          <a:xfrm>
            <a:off x="8246356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864000" rtlCol="0" anchor="t"/>
          <a:lstStyle/>
          <a:p>
            <a:r>
              <a:rPr lang="en-GB" sz="900" b="1" dirty="0">
                <a:solidFill>
                  <a:schemeClr val="tx1"/>
                </a:solidFill>
              </a:rPr>
              <a:t>18 DIFAR Sonar Buoy (Passive)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7 DICASS Sonar Buoy (Active)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4 MK46 Torpedoes (7.5mu 8 turns)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MAD 3-6 depths 1-3, 5-6 depth 4</a:t>
            </a:r>
          </a:p>
          <a:p>
            <a:r>
              <a:rPr lang="en-GB" sz="900" b="1" dirty="0" smtClean="0">
                <a:solidFill>
                  <a:schemeClr val="tx1"/>
                </a:solidFill>
              </a:rPr>
              <a:t>(-</a:t>
            </a:r>
            <a:r>
              <a:rPr lang="en-GB" sz="900" b="1" dirty="0">
                <a:solidFill>
                  <a:schemeClr val="tx1"/>
                </a:solidFill>
              </a:rPr>
              <a:t>1 vs Alfa, Papa or </a:t>
            </a:r>
            <a:r>
              <a:rPr lang="en-GB" sz="900" b="1" dirty="0" smtClean="0">
                <a:solidFill>
                  <a:schemeClr val="tx1"/>
                </a:solidFill>
              </a:rPr>
              <a:t>Sierra)</a:t>
            </a:r>
            <a:endParaRPr lang="en-GB" sz="900" b="1" dirty="0">
              <a:solidFill>
                <a:schemeClr val="tx1"/>
              </a:solidFill>
            </a:endParaRPr>
          </a:p>
        </p:txBody>
      </p:sp>
      <p:pic>
        <p:nvPicPr>
          <p:cNvPr id="211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4371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Snip Same Side Corner Rectangle 211"/>
          <p:cNvSpPr/>
          <p:nvPr/>
        </p:nvSpPr>
        <p:spPr>
          <a:xfrm>
            <a:off x="8325974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1</a:t>
            </a:r>
          </a:p>
        </p:txBody>
      </p:sp>
      <p:pic>
        <p:nvPicPr>
          <p:cNvPr id="213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3900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" name="Right Triangle 131"/>
          <p:cNvSpPr/>
          <p:nvPr/>
        </p:nvSpPr>
        <p:spPr>
          <a:xfrm rot="16200000">
            <a:off x="8324342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5" name="Right Triangle 214"/>
          <p:cNvSpPr/>
          <p:nvPr/>
        </p:nvSpPr>
        <p:spPr>
          <a:xfrm>
            <a:off x="9826959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1748989" y="3171764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3155453" y="316473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886791" y="316473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61474" y="1724669"/>
            <a:ext cx="1475848" cy="446898"/>
          </a:xfrm>
          <a:prstGeom prst="rect">
            <a:avLst/>
          </a:prstGeom>
        </p:spPr>
      </p:pic>
      <p:graphicFrame>
        <p:nvGraphicFramePr>
          <p:cNvPr id="80" name="Table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819078"/>
              </p:ext>
            </p:extLst>
          </p:nvPr>
        </p:nvGraphicFramePr>
        <p:xfrm>
          <a:off x="4719933" y="2563139"/>
          <a:ext cx="159104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065"/>
                <a:gridCol w="371996"/>
                <a:gridCol w="371996"/>
                <a:gridCol w="371996"/>
                <a:gridCol w="371996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779567"/>
              </p:ext>
            </p:extLst>
          </p:nvPr>
        </p:nvGraphicFramePr>
        <p:xfrm>
          <a:off x="6534665" y="2563139"/>
          <a:ext cx="159906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585"/>
                <a:gridCol w="373871"/>
                <a:gridCol w="373871"/>
                <a:gridCol w="373871"/>
                <a:gridCol w="373871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76206" y="1724669"/>
            <a:ext cx="1475848" cy="44689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776871" y="1724669"/>
            <a:ext cx="1475848" cy="44689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28298" y="1724669"/>
            <a:ext cx="1475848" cy="44689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357098" y="1724669"/>
            <a:ext cx="1475848" cy="4468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47076" y="2920415"/>
            <a:ext cx="1586563" cy="738664"/>
          </a:xfrm>
          <a:prstGeom prst="rect">
            <a:avLst/>
          </a:prstGeom>
        </p:spPr>
        <p:txBody>
          <a:bodyPr wrap="square" lIns="36000" rIns="72000">
            <a:spAutoFit/>
          </a:bodyPr>
          <a:lstStyle/>
          <a:p>
            <a:r>
              <a:rPr lang="en-GB" sz="7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ANOMALY DETECTOR</a:t>
            </a:r>
          </a:p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3+ @ depths 1, 2 and 3, </a:t>
            </a:r>
          </a:p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5+ @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depth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(-1 vs Alfa, Papa or Sierra)</a:t>
            </a:r>
          </a:p>
          <a:p>
            <a:endParaRPr lang="en-GB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554775" y="2920415"/>
            <a:ext cx="1586563" cy="477054"/>
          </a:xfrm>
          <a:prstGeom prst="rect">
            <a:avLst/>
          </a:prstGeom>
        </p:spPr>
        <p:txBody>
          <a:bodyPr wrap="square" lIns="36000" rIns="72000">
            <a:spAutoFit/>
          </a:bodyPr>
          <a:lstStyle/>
          <a:p>
            <a:pPr algn="ctr"/>
            <a:r>
              <a:rPr lang="en-GB" sz="700" b="1" spc="3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46 TORPEDO</a:t>
            </a:r>
          </a:p>
          <a:p>
            <a:pPr algn="ctr"/>
            <a:endParaRPr lang="en-GB" sz="900" b="1" dirty="0" smtClean="0"/>
          </a:p>
          <a:p>
            <a:pPr algn="ctr"/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Moves 7.5mu over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turns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4371" y="3410326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3900" y="3410326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Rectangle 89"/>
          <p:cNvSpPr/>
          <p:nvPr/>
        </p:nvSpPr>
        <p:spPr>
          <a:xfrm>
            <a:off x="1008068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1095065" y="5063213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92" name="Table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408211"/>
              </p:ext>
            </p:extLst>
          </p:nvPr>
        </p:nvGraphicFramePr>
        <p:xfrm>
          <a:off x="1138308" y="5100776"/>
          <a:ext cx="1546345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154634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3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6083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Snip Same Side Corner Rectangle 94"/>
          <p:cNvSpPr/>
          <p:nvPr/>
        </p:nvSpPr>
        <p:spPr>
          <a:xfrm>
            <a:off x="1087686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2</a:t>
            </a:r>
            <a:endParaRPr lang="en-AU" sz="900" b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6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5612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ight Triangle 131"/>
          <p:cNvSpPr/>
          <p:nvPr/>
        </p:nvSpPr>
        <p:spPr>
          <a:xfrm rot="16200000">
            <a:off x="1086054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8" name="Right Triangle 97"/>
          <p:cNvSpPr/>
          <p:nvPr/>
        </p:nvSpPr>
        <p:spPr>
          <a:xfrm>
            <a:off x="2588671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2" name="Rounded Rectangle 101"/>
          <p:cNvSpPr/>
          <p:nvPr/>
        </p:nvSpPr>
        <p:spPr>
          <a:xfrm>
            <a:off x="1095065" y="4396701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MOVE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144449"/>
              </p:ext>
            </p:extLst>
          </p:nvPr>
        </p:nvGraphicFramePr>
        <p:xfrm>
          <a:off x="1116106" y="4707250"/>
          <a:ext cx="1591048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86093"/>
                <a:gridCol w="381724"/>
                <a:gridCol w="381724"/>
                <a:gridCol w="381724"/>
                <a:gridCol w="359783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104" name="Picture 103"/>
          <p:cNvPicPr>
            <a:picLocks noChangeAspect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06" y="5280631"/>
            <a:ext cx="308627" cy="312533"/>
          </a:xfrm>
          <a:prstGeom prst="rect">
            <a:avLst/>
          </a:prstGeom>
        </p:spPr>
      </p:pic>
      <p:sp>
        <p:nvSpPr>
          <p:cNvPr id="105" name="Rectangle 104"/>
          <p:cNvSpPr/>
          <p:nvPr/>
        </p:nvSpPr>
        <p:spPr>
          <a:xfrm>
            <a:off x="2811231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2898228" y="5063213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07" name="Table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970777"/>
              </p:ext>
            </p:extLst>
          </p:nvPr>
        </p:nvGraphicFramePr>
        <p:xfrm>
          <a:off x="2941469" y="5100776"/>
          <a:ext cx="1510584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755292"/>
                <a:gridCol w="755292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Active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Passive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8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9246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Snip Same Side Corner Rectangle 110"/>
          <p:cNvSpPr/>
          <p:nvPr/>
        </p:nvSpPr>
        <p:spPr>
          <a:xfrm>
            <a:off x="2890849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</a:t>
            </a: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9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2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8775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Right Triangle 131"/>
          <p:cNvSpPr/>
          <p:nvPr/>
        </p:nvSpPr>
        <p:spPr>
          <a:xfrm rot="16200000">
            <a:off x="2889217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7" name="Right Triangle 116"/>
          <p:cNvSpPr/>
          <p:nvPr/>
        </p:nvSpPr>
        <p:spPr>
          <a:xfrm>
            <a:off x="4391834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8" name="Rounded Rectangle 117"/>
          <p:cNvSpPr/>
          <p:nvPr/>
        </p:nvSpPr>
        <p:spPr>
          <a:xfrm>
            <a:off x="2898228" y="4396701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SONAR BUOY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075788"/>
              </p:ext>
            </p:extLst>
          </p:nvPr>
        </p:nvGraphicFramePr>
        <p:xfrm>
          <a:off x="2919268" y="4707250"/>
          <a:ext cx="159104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065"/>
                <a:gridCol w="371996"/>
                <a:gridCol w="371996"/>
                <a:gridCol w="371996"/>
                <a:gridCol w="371996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22" name="Rectangle 121"/>
          <p:cNvSpPr/>
          <p:nvPr/>
        </p:nvSpPr>
        <p:spPr>
          <a:xfrm>
            <a:off x="4622939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ounded Rectangle 122"/>
          <p:cNvSpPr/>
          <p:nvPr/>
        </p:nvSpPr>
        <p:spPr>
          <a:xfrm>
            <a:off x="4709936" y="5063213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0954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Snip Same Side Corner Rectangle 124"/>
          <p:cNvSpPr/>
          <p:nvPr/>
        </p:nvSpPr>
        <p:spPr>
          <a:xfrm>
            <a:off x="4702557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</a:t>
            </a: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9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6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0483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Right Triangle 131"/>
          <p:cNvSpPr/>
          <p:nvPr/>
        </p:nvSpPr>
        <p:spPr>
          <a:xfrm rot="16200000">
            <a:off x="4700925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8" name="Right Triangle 127"/>
          <p:cNvSpPr/>
          <p:nvPr/>
        </p:nvSpPr>
        <p:spPr>
          <a:xfrm>
            <a:off x="6203542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9" name="Rounded Rectangle 128"/>
          <p:cNvSpPr/>
          <p:nvPr/>
        </p:nvSpPr>
        <p:spPr>
          <a:xfrm>
            <a:off x="4709936" y="4396701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MADMAN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0" name="Picture 129"/>
          <p:cNvPicPr>
            <a:picLocks noChangeAspect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820" y="5280631"/>
            <a:ext cx="308627" cy="312533"/>
          </a:xfrm>
          <a:prstGeom prst="rect">
            <a:avLst/>
          </a:prstGeom>
        </p:spPr>
      </p:pic>
      <p:sp>
        <p:nvSpPr>
          <p:cNvPr id="131" name="Rectangle 130"/>
          <p:cNvSpPr/>
          <p:nvPr/>
        </p:nvSpPr>
        <p:spPr>
          <a:xfrm>
            <a:off x="6434647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3" name="Rounded Rectangle 132"/>
          <p:cNvSpPr/>
          <p:nvPr/>
        </p:nvSpPr>
        <p:spPr>
          <a:xfrm>
            <a:off x="6521644" y="5063213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2662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Snip Same Side Corner Rectangle 139"/>
          <p:cNvSpPr/>
          <p:nvPr/>
        </p:nvSpPr>
        <p:spPr>
          <a:xfrm>
            <a:off x="6514265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</a:t>
            </a: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9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1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2191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Right Triangle 131"/>
          <p:cNvSpPr/>
          <p:nvPr/>
        </p:nvSpPr>
        <p:spPr>
          <a:xfrm rot="16200000">
            <a:off x="6512633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3" name="Right Triangle 142"/>
          <p:cNvSpPr/>
          <p:nvPr/>
        </p:nvSpPr>
        <p:spPr>
          <a:xfrm>
            <a:off x="8015250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4" name="Rounded Rectangle 143"/>
          <p:cNvSpPr/>
          <p:nvPr/>
        </p:nvSpPr>
        <p:spPr>
          <a:xfrm>
            <a:off x="6521644" y="4396701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TORPEDO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5" name="Group 144"/>
          <p:cNvGrpSpPr/>
          <p:nvPr/>
        </p:nvGrpSpPr>
        <p:grpSpPr>
          <a:xfrm>
            <a:off x="3183589" y="5280631"/>
            <a:ext cx="308627" cy="312533"/>
            <a:chOff x="2815781" y="6157930"/>
            <a:chExt cx="485884" cy="492034"/>
          </a:xfrm>
        </p:grpSpPr>
        <p:pic>
          <p:nvPicPr>
            <p:cNvPr id="146" name="Picture 14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5781" y="6157930"/>
              <a:ext cx="485884" cy="492034"/>
            </a:xfrm>
            <a:prstGeom prst="rect">
              <a:avLst/>
            </a:prstGeom>
          </p:spPr>
        </p:pic>
        <p:sp>
          <p:nvSpPr>
            <p:cNvPr id="147" name="Oval 146"/>
            <p:cNvSpPr/>
            <p:nvPr/>
          </p:nvSpPr>
          <p:spPr>
            <a:xfrm>
              <a:off x="2946244" y="6312052"/>
              <a:ext cx="81240" cy="81240"/>
            </a:xfrm>
            <a:prstGeom prst="ellipse">
              <a:avLst/>
            </a:prstGeom>
            <a:gradFill>
              <a:gsLst>
                <a:gs pos="75000">
                  <a:srgbClr val="007E39"/>
                </a:gs>
                <a:gs pos="43000">
                  <a:srgbClr val="00B050"/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n-AU"/>
            </a:p>
          </p:txBody>
        </p:sp>
      </p:grpSp>
      <p:sp>
        <p:nvSpPr>
          <p:cNvPr id="148" name="Rectangle 147"/>
          <p:cNvSpPr/>
          <p:nvPr/>
        </p:nvSpPr>
        <p:spPr>
          <a:xfrm>
            <a:off x="8246356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864000" rtlCol="0" anchor="t"/>
          <a:lstStyle/>
          <a:p>
            <a:r>
              <a:rPr lang="en-GB" sz="900" b="1" dirty="0">
                <a:solidFill>
                  <a:schemeClr val="tx1"/>
                </a:solidFill>
              </a:rPr>
              <a:t>18 DIFAR Sonar Buoy (Passive)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7 DICASS Sonar Buoy (Active)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4 MK46 Torpedoes (7.5mu 8 turns)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MAD 3-6 depths 1-3, 5-6 depth 4</a:t>
            </a:r>
          </a:p>
          <a:p>
            <a:r>
              <a:rPr lang="en-GB" sz="900" b="1" dirty="0" smtClean="0">
                <a:solidFill>
                  <a:schemeClr val="tx1"/>
                </a:solidFill>
              </a:rPr>
              <a:t>(-</a:t>
            </a:r>
            <a:r>
              <a:rPr lang="en-GB" sz="900" b="1" dirty="0">
                <a:solidFill>
                  <a:schemeClr val="tx1"/>
                </a:solidFill>
              </a:rPr>
              <a:t>1 vs Alfa, Papa or </a:t>
            </a:r>
            <a:r>
              <a:rPr lang="en-GB" sz="900" b="1" dirty="0" smtClean="0">
                <a:solidFill>
                  <a:schemeClr val="tx1"/>
                </a:solidFill>
              </a:rPr>
              <a:t>Sierra)</a:t>
            </a:r>
            <a:endParaRPr lang="en-GB" sz="900" b="1" dirty="0">
              <a:solidFill>
                <a:schemeClr val="tx1"/>
              </a:solidFill>
            </a:endParaRPr>
          </a:p>
        </p:txBody>
      </p:sp>
      <p:pic>
        <p:nvPicPr>
          <p:cNvPr id="150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4371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Snip Same Side Corner Rectangle 150"/>
          <p:cNvSpPr/>
          <p:nvPr/>
        </p:nvSpPr>
        <p:spPr>
          <a:xfrm>
            <a:off x="8325974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</a:t>
            </a: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9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2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3900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" name="Right Triangle 131"/>
          <p:cNvSpPr/>
          <p:nvPr/>
        </p:nvSpPr>
        <p:spPr>
          <a:xfrm rot="16200000">
            <a:off x="8324342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4" name="Right Triangle 153"/>
          <p:cNvSpPr/>
          <p:nvPr/>
        </p:nvSpPr>
        <p:spPr>
          <a:xfrm>
            <a:off x="9826959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1748989" y="5315875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3155453" y="5308841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3886791" y="5308841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9" name="Picture 20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61474" y="3868780"/>
            <a:ext cx="1475848" cy="446898"/>
          </a:xfrm>
          <a:prstGeom prst="rect">
            <a:avLst/>
          </a:prstGeom>
        </p:spPr>
      </p:pic>
      <p:graphicFrame>
        <p:nvGraphicFramePr>
          <p:cNvPr id="210" name="Table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359626"/>
              </p:ext>
            </p:extLst>
          </p:nvPr>
        </p:nvGraphicFramePr>
        <p:xfrm>
          <a:off x="4719933" y="4707250"/>
          <a:ext cx="159104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065"/>
                <a:gridCol w="371996"/>
                <a:gridCol w="371996"/>
                <a:gridCol w="371996"/>
                <a:gridCol w="371996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217" name="Table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950087"/>
              </p:ext>
            </p:extLst>
          </p:nvPr>
        </p:nvGraphicFramePr>
        <p:xfrm>
          <a:off x="6534665" y="4707250"/>
          <a:ext cx="159906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585"/>
                <a:gridCol w="373871"/>
                <a:gridCol w="373871"/>
                <a:gridCol w="373871"/>
                <a:gridCol w="373871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218" name="Picture 21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76206" y="3868780"/>
            <a:ext cx="1475848" cy="446898"/>
          </a:xfrm>
          <a:prstGeom prst="rect">
            <a:avLst/>
          </a:prstGeom>
        </p:spPr>
      </p:pic>
      <p:pic>
        <p:nvPicPr>
          <p:cNvPr id="219" name="Picture 21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776871" y="3868780"/>
            <a:ext cx="1475848" cy="446898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28298" y="3868780"/>
            <a:ext cx="1475848" cy="446898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357098" y="3868780"/>
            <a:ext cx="1475848" cy="446898"/>
          </a:xfrm>
          <a:prstGeom prst="rect">
            <a:avLst/>
          </a:prstGeom>
        </p:spPr>
      </p:pic>
      <p:sp>
        <p:nvSpPr>
          <p:cNvPr id="222" name="Rectangle 221"/>
          <p:cNvSpPr/>
          <p:nvPr/>
        </p:nvSpPr>
        <p:spPr>
          <a:xfrm>
            <a:off x="4747076" y="5064526"/>
            <a:ext cx="1586563" cy="738664"/>
          </a:xfrm>
          <a:prstGeom prst="rect">
            <a:avLst/>
          </a:prstGeom>
        </p:spPr>
        <p:txBody>
          <a:bodyPr wrap="square" lIns="36000" rIns="72000">
            <a:spAutoFit/>
          </a:bodyPr>
          <a:lstStyle/>
          <a:p>
            <a:r>
              <a:rPr lang="en-GB" sz="7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ANOMALY DETECTOR</a:t>
            </a:r>
          </a:p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3+ @ depths 1, 2 and 3, </a:t>
            </a:r>
          </a:p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5+ @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depth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(-1 vs Alfa, Papa or Sierra)</a:t>
            </a:r>
          </a:p>
          <a:p>
            <a:endParaRPr lang="en-GB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3" name="Rectangle 222"/>
          <p:cNvSpPr/>
          <p:nvPr/>
        </p:nvSpPr>
        <p:spPr>
          <a:xfrm>
            <a:off x="6554775" y="5064526"/>
            <a:ext cx="1586563" cy="477054"/>
          </a:xfrm>
          <a:prstGeom prst="rect">
            <a:avLst/>
          </a:prstGeom>
        </p:spPr>
        <p:txBody>
          <a:bodyPr wrap="square" lIns="36000" rIns="72000">
            <a:spAutoFit/>
          </a:bodyPr>
          <a:lstStyle/>
          <a:p>
            <a:pPr algn="ctr"/>
            <a:r>
              <a:rPr lang="en-GB" sz="700" b="1" spc="3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46 TORPEDO</a:t>
            </a:r>
          </a:p>
          <a:p>
            <a:pPr algn="ctr"/>
            <a:endParaRPr lang="en-GB" sz="900" b="1" dirty="0" smtClean="0"/>
          </a:p>
          <a:p>
            <a:pPr algn="ctr"/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Moves 7.5mu over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turns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4371" y="5554437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3900" y="5554437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05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/>
          <p:cNvSpPr/>
          <p:nvPr/>
        </p:nvSpPr>
        <p:spPr>
          <a:xfrm>
            <a:off x="1008068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8" name="Rounded Rectangle 137"/>
          <p:cNvSpPr/>
          <p:nvPr/>
        </p:nvSpPr>
        <p:spPr>
          <a:xfrm>
            <a:off x="1095065" y="291910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21" name="Table 1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708327"/>
              </p:ext>
            </p:extLst>
          </p:nvPr>
        </p:nvGraphicFramePr>
        <p:xfrm>
          <a:off x="1138308" y="2956665"/>
          <a:ext cx="1546345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154634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0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6083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Snip Same Side Corner Rectangle 100"/>
          <p:cNvSpPr/>
          <p:nvPr/>
        </p:nvSpPr>
        <p:spPr>
          <a:xfrm>
            <a:off x="1087686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3</a:t>
            </a:r>
            <a:endParaRPr lang="en-AU" sz="900" b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9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5612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Right Triangle 131"/>
          <p:cNvSpPr/>
          <p:nvPr/>
        </p:nvSpPr>
        <p:spPr>
          <a:xfrm rot="16200000">
            <a:off x="1086054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5" name="Right Triangle 114"/>
          <p:cNvSpPr/>
          <p:nvPr/>
        </p:nvSpPr>
        <p:spPr>
          <a:xfrm>
            <a:off x="2588671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9" name="Rounded Rectangle 98"/>
          <p:cNvSpPr/>
          <p:nvPr/>
        </p:nvSpPr>
        <p:spPr>
          <a:xfrm>
            <a:off x="1095065" y="225259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MOVE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6" name="Table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789610"/>
              </p:ext>
            </p:extLst>
          </p:nvPr>
        </p:nvGraphicFramePr>
        <p:xfrm>
          <a:off x="1116106" y="2563139"/>
          <a:ext cx="1591048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86093"/>
                <a:gridCol w="381724"/>
                <a:gridCol w="381724"/>
                <a:gridCol w="381724"/>
                <a:gridCol w="359783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132" name="Picture 131"/>
          <p:cNvPicPr>
            <a:picLocks noChangeAspect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06" y="3136520"/>
            <a:ext cx="308627" cy="312533"/>
          </a:xfrm>
          <a:prstGeom prst="rect">
            <a:avLst/>
          </a:prstGeom>
        </p:spPr>
      </p:pic>
      <p:sp>
        <p:nvSpPr>
          <p:cNvPr id="158" name="Rectangle 157"/>
          <p:cNvSpPr/>
          <p:nvPr/>
        </p:nvSpPr>
        <p:spPr>
          <a:xfrm>
            <a:off x="2811231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2898228" y="291910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61" name="Table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87280"/>
              </p:ext>
            </p:extLst>
          </p:nvPr>
        </p:nvGraphicFramePr>
        <p:xfrm>
          <a:off x="2941469" y="2956665"/>
          <a:ext cx="1510584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755292"/>
                <a:gridCol w="755292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Active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Passive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62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9246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Snip Same Side Corner Rectangle 162"/>
          <p:cNvSpPr/>
          <p:nvPr/>
        </p:nvSpPr>
        <p:spPr>
          <a:xfrm>
            <a:off x="2890849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</a:t>
            </a: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n-AU" sz="9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8775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Right Triangle 131"/>
          <p:cNvSpPr/>
          <p:nvPr/>
        </p:nvSpPr>
        <p:spPr>
          <a:xfrm rot="16200000">
            <a:off x="2889217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6" name="Right Triangle 165"/>
          <p:cNvSpPr/>
          <p:nvPr/>
        </p:nvSpPr>
        <p:spPr>
          <a:xfrm>
            <a:off x="4391834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8" name="Rounded Rectangle 167"/>
          <p:cNvSpPr/>
          <p:nvPr/>
        </p:nvSpPr>
        <p:spPr>
          <a:xfrm>
            <a:off x="2898228" y="225259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SONAR BUOY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69" name="Table 1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65238"/>
              </p:ext>
            </p:extLst>
          </p:nvPr>
        </p:nvGraphicFramePr>
        <p:xfrm>
          <a:off x="2919268" y="2563139"/>
          <a:ext cx="159104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065"/>
                <a:gridCol w="371996"/>
                <a:gridCol w="371996"/>
                <a:gridCol w="371996"/>
                <a:gridCol w="371996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74" name="Rectangle 173"/>
          <p:cNvSpPr/>
          <p:nvPr/>
        </p:nvSpPr>
        <p:spPr>
          <a:xfrm>
            <a:off x="4622939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5" name="Rounded Rectangle 174"/>
          <p:cNvSpPr/>
          <p:nvPr/>
        </p:nvSpPr>
        <p:spPr>
          <a:xfrm>
            <a:off x="4709936" y="291910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8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0954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Snip Same Side Corner Rectangle 178"/>
          <p:cNvSpPr/>
          <p:nvPr/>
        </p:nvSpPr>
        <p:spPr>
          <a:xfrm>
            <a:off x="4702557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</a:t>
            </a: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n-AU" sz="9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80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0483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" name="Right Triangle 131"/>
          <p:cNvSpPr/>
          <p:nvPr/>
        </p:nvSpPr>
        <p:spPr>
          <a:xfrm rot="16200000">
            <a:off x="4700925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2" name="Right Triangle 181"/>
          <p:cNvSpPr/>
          <p:nvPr/>
        </p:nvSpPr>
        <p:spPr>
          <a:xfrm>
            <a:off x="6203542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4" name="Rounded Rectangle 183"/>
          <p:cNvSpPr/>
          <p:nvPr/>
        </p:nvSpPr>
        <p:spPr>
          <a:xfrm>
            <a:off x="4709936" y="225259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MADMAN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86" name="Picture 185"/>
          <p:cNvPicPr>
            <a:picLocks noChangeAspect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820" y="3136520"/>
            <a:ext cx="308627" cy="312533"/>
          </a:xfrm>
          <a:prstGeom prst="rect">
            <a:avLst/>
          </a:prstGeom>
        </p:spPr>
      </p:pic>
      <p:sp>
        <p:nvSpPr>
          <p:cNvPr id="190" name="Rectangle 189"/>
          <p:cNvSpPr/>
          <p:nvPr/>
        </p:nvSpPr>
        <p:spPr>
          <a:xfrm>
            <a:off x="6434647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1" name="Rounded Rectangle 190"/>
          <p:cNvSpPr/>
          <p:nvPr/>
        </p:nvSpPr>
        <p:spPr>
          <a:xfrm>
            <a:off x="6521644" y="2919102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2662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" name="Snip Same Side Corner Rectangle 194"/>
          <p:cNvSpPr/>
          <p:nvPr/>
        </p:nvSpPr>
        <p:spPr>
          <a:xfrm>
            <a:off x="6514265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</a:t>
            </a: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n-AU" sz="9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6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2191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" name="Right Triangle 131"/>
          <p:cNvSpPr/>
          <p:nvPr/>
        </p:nvSpPr>
        <p:spPr>
          <a:xfrm rot="16200000">
            <a:off x="6512633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8" name="Right Triangle 197"/>
          <p:cNvSpPr/>
          <p:nvPr/>
        </p:nvSpPr>
        <p:spPr>
          <a:xfrm>
            <a:off x="8015250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0" name="Rounded Rectangle 199"/>
          <p:cNvSpPr/>
          <p:nvPr/>
        </p:nvSpPr>
        <p:spPr>
          <a:xfrm>
            <a:off x="6521644" y="2252590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TORPEDO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9" name="Group 138"/>
          <p:cNvGrpSpPr/>
          <p:nvPr/>
        </p:nvGrpSpPr>
        <p:grpSpPr>
          <a:xfrm>
            <a:off x="3183589" y="3136520"/>
            <a:ext cx="308627" cy="312533"/>
            <a:chOff x="2815781" y="6157930"/>
            <a:chExt cx="485884" cy="492034"/>
          </a:xfrm>
        </p:grpSpPr>
        <p:pic>
          <p:nvPicPr>
            <p:cNvPr id="149" name="Picture 14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5781" y="6157930"/>
              <a:ext cx="485884" cy="492034"/>
            </a:xfrm>
            <a:prstGeom prst="rect">
              <a:avLst/>
            </a:prstGeom>
          </p:spPr>
        </p:pic>
        <p:sp>
          <p:nvSpPr>
            <p:cNvPr id="155" name="Oval 154"/>
            <p:cNvSpPr/>
            <p:nvPr/>
          </p:nvSpPr>
          <p:spPr>
            <a:xfrm>
              <a:off x="2946244" y="6312052"/>
              <a:ext cx="81240" cy="81240"/>
            </a:xfrm>
            <a:prstGeom prst="ellipse">
              <a:avLst/>
            </a:prstGeom>
            <a:gradFill>
              <a:gsLst>
                <a:gs pos="75000">
                  <a:srgbClr val="007E39"/>
                </a:gs>
                <a:gs pos="43000">
                  <a:srgbClr val="00B050"/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n-AU"/>
            </a:p>
          </p:txBody>
        </p:sp>
      </p:grpSp>
      <p:sp>
        <p:nvSpPr>
          <p:cNvPr id="207" name="Rectangle 206"/>
          <p:cNvSpPr/>
          <p:nvPr/>
        </p:nvSpPr>
        <p:spPr>
          <a:xfrm>
            <a:off x="8246356" y="1439297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864000" rtlCol="0" anchor="t"/>
          <a:lstStyle/>
          <a:p>
            <a:r>
              <a:rPr lang="en-GB" sz="900" b="1" dirty="0">
                <a:solidFill>
                  <a:schemeClr val="tx1"/>
                </a:solidFill>
              </a:rPr>
              <a:t>18 DIFAR Sonar Buoy (Passive)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7 DICASS Sonar Buoy (Active)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4 MK46 Torpedoes (7.5mu 8 turns)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MAD 3-6 depths 1-3, 5-6 depth 4</a:t>
            </a:r>
          </a:p>
          <a:p>
            <a:r>
              <a:rPr lang="en-GB" sz="900" b="1" dirty="0" smtClean="0">
                <a:solidFill>
                  <a:schemeClr val="tx1"/>
                </a:solidFill>
              </a:rPr>
              <a:t>(-</a:t>
            </a:r>
            <a:r>
              <a:rPr lang="en-GB" sz="900" b="1" dirty="0">
                <a:solidFill>
                  <a:schemeClr val="tx1"/>
                </a:solidFill>
              </a:rPr>
              <a:t>1 vs Alfa, Papa or </a:t>
            </a:r>
            <a:r>
              <a:rPr lang="en-GB" sz="900" b="1" dirty="0" smtClean="0">
                <a:solidFill>
                  <a:schemeClr val="tx1"/>
                </a:solidFill>
              </a:rPr>
              <a:t>Sierra)</a:t>
            </a:r>
            <a:endParaRPr lang="en-GB" sz="900" b="1" dirty="0">
              <a:solidFill>
                <a:schemeClr val="tx1"/>
              </a:solidFill>
            </a:endParaRPr>
          </a:p>
        </p:txBody>
      </p:sp>
      <p:pic>
        <p:nvPicPr>
          <p:cNvPr id="211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4371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Snip Same Side Corner Rectangle 211"/>
          <p:cNvSpPr/>
          <p:nvPr/>
        </p:nvSpPr>
        <p:spPr>
          <a:xfrm>
            <a:off x="8325974" y="1518546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</a:t>
            </a: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n-AU" sz="9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13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3900" y="146591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" name="Right Triangle 131"/>
          <p:cNvSpPr/>
          <p:nvPr/>
        </p:nvSpPr>
        <p:spPr>
          <a:xfrm rot="16200000">
            <a:off x="8324342" y="152002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5" name="Right Triangle 214"/>
          <p:cNvSpPr/>
          <p:nvPr/>
        </p:nvSpPr>
        <p:spPr>
          <a:xfrm>
            <a:off x="9826959" y="152165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1748989" y="3171764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3155453" y="316473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886791" y="316473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61474" y="1724669"/>
            <a:ext cx="1475848" cy="446898"/>
          </a:xfrm>
          <a:prstGeom prst="rect">
            <a:avLst/>
          </a:prstGeom>
        </p:spPr>
      </p:pic>
      <p:graphicFrame>
        <p:nvGraphicFramePr>
          <p:cNvPr id="80" name="Table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819078"/>
              </p:ext>
            </p:extLst>
          </p:nvPr>
        </p:nvGraphicFramePr>
        <p:xfrm>
          <a:off x="4719933" y="2563139"/>
          <a:ext cx="159104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065"/>
                <a:gridCol w="371996"/>
                <a:gridCol w="371996"/>
                <a:gridCol w="371996"/>
                <a:gridCol w="371996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779567"/>
              </p:ext>
            </p:extLst>
          </p:nvPr>
        </p:nvGraphicFramePr>
        <p:xfrm>
          <a:off x="6534665" y="2563139"/>
          <a:ext cx="159906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585"/>
                <a:gridCol w="373871"/>
                <a:gridCol w="373871"/>
                <a:gridCol w="373871"/>
                <a:gridCol w="373871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76206" y="1724669"/>
            <a:ext cx="1475848" cy="44689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776871" y="1724669"/>
            <a:ext cx="1475848" cy="44689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28298" y="1724669"/>
            <a:ext cx="1475848" cy="44689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357098" y="1724669"/>
            <a:ext cx="1475848" cy="4468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47076" y="2920415"/>
            <a:ext cx="1586563" cy="738664"/>
          </a:xfrm>
          <a:prstGeom prst="rect">
            <a:avLst/>
          </a:prstGeom>
        </p:spPr>
        <p:txBody>
          <a:bodyPr wrap="square" lIns="36000" rIns="72000">
            <a:spAutoFit/>
          </a:bodyPr>
          <a:lstStyle/>
          <a:p>
            <a:r>
              <a:rPr lang="en-GB" sz="7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ANOMALY DETECTOR</a:t>
            </a:r>
          </a:p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3+ @ depths 1, 2 and 3, </a:t>
            </a:r>
          </a:p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5+ @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depth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(-1 vs Alfa, Papa or Sierra)</a:t>
            </a:r>
          </a:p>
          <a:p>
            <a:endParaRPr lang="en-GB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554775" y="2920415"/>
            <a:ext cx="1586563" cy="477054"/>
          </a:xfrm>
          <a:prstGeom prst="rect">
            <a:avLst/>
          </a:prstGeom>
        </p:spPr>
        <p:txBody>
          <a:bodyPr wrap="square" lIns="36000" rIns="72000">
            <a:spAutoFit/>
          </a:bodyPr>
          <a:lstStyle/>
          <a:p>
            <a:pPr algn="ctr"/>
            <a:r>
              <a:rPr lang="en-GB" sz="700" b="1" spc="3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46 TORPEDO</a:t>
            </a:r>
          </a:p>
          <a:p>
            <a:pPr algn="ctr"/>
            <a:endParaRPr lang="en-GB" sz="900" b="1" dirty="0" smtClean="0"/>
          </a:p>
          <a:p>
            <a:pPr algn="ctr"/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Moves 7.5mu over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turns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4371" y="3410326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3900" y="3410326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Rectangle 89"/>
          <p:cNvSpPr/>
          <p:nvPr/>
        </p:nvSpPr>
        <p:spPr>
          <a:xfrm>
            <a:off x="1008068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1095065" y="5063213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92" name="Table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408211"/>
              </p:ext>
            </p:extLst>
          </p:nvPr>
        </p:nvGraphicFramePr>
        <p:xfrm>
          <a:off x="1138308" y="5100776"/>
          <a:ext cx="1546345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1546345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Sonar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3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6083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Snip Same Side Corner Rectangle 94"/>
          <p:cNvSpPr/>
          <p:nvPr/>
        </p:nvSpPr>
        <p:spPr>
          <a:xfrm>
            <a:off x="1087686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4</a:t>
            </a:r>
            <a:endParaRPr lang="en-AU" sz="900" b="1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6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5612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ight Triangle 131"/>
          <p:cNvSpPr/>
          <p:nvPr/>
        </p:nvSpPr>
        <p:spPr>
          <a:xfrm rot="16200000">
            <a:off x="1086054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8" name="Right Triangle 97"/>
          <p:cNvSpPr/>
          <p:nvPr/>
        </p:nvSpPr>
        <p:spPr>
          <a:xfrm>
            <a:off x="2588671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2" name="Rounded Rectangle 101"/>
          <p:cNvSpPr/>
          <p:nvPr/>
        </p:nvSpPr>
        <p:spPr>
          <a:xfrm>
            <a:off x="1095065" y="4396701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MOVE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144449"/>
              </p:ext>
            </p:extLst>
          </p:nvPr>
        </p:nvGraphicFramePr>
        <p:xfrm>
          <a:off x="1116106" y="4707250"/>
          <a:ext cx="1591048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86093"/>
                <a:gridCol w="381724"/>
                <a:gridCol w="381724"/>
                <a:gridCol w="381724"/>
                <a:gridCol w="359783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104" name="Picture 103"/>
          <p:cNvPicPr>
            <a:picLocks noChangeAspect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06" y="5280631"/>
            <a:ext cx="308627" cy="312533"/>
          </a:xfrm>
          <a:prstGeom prst="rect">
            <a:avLst/>
          </a:prstGeom>
        </p:spPr>
      </p:pic>
      <p:sp>
        <p:nvSpPr>
          <p:cNvPr id="105" name="Rectangle 104"/>
          <p:cNvSpPr/>
          <p:nvPr/>
        </p:nvSpPr>
        <p:spPr>
          <a:xfrm>
            <a:off x="2811231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2898228" y="5063213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07" name="Table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970777"/>
              </p:ext>
            </p:extLst>
          </p:nvPr>
        </p:nvGraphicFramePr>
        <p:xfrm>
          <a:off x="2941469" y="5100776"/>
          <a:ext cx="1510584" cy="521026"/>
        </p:xfrm>
        <a:graphic>
          <a:graphicData uri="http://schemas.openxmlformats.org/drawingml/2006/table">
            <a:tbl>
              <a:tblPr bandCol="1">
                <a:tableStyleId>{93296810-A885-4BE3-A3E7-6D5BEEA58F35}</a:tableStyleId>
              </a:tblPr>
              <a:tblGrid>
                <a:gridCol w="755292"/>
                <a:gridCol w="755292"/>
              </a:tblGrid>
              <a:tr h="521026"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Active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800" b="1" dirty="0" smtClean="0">
                          <a:latin typeface="Arial Narrow" panose="020B0606020202030204" pitchFamily="34" charset="0"/>
                        </a:rPr>
                        <a:t>Passive</a:t>
                      </a:r>
                      <a:endParaRPr lang="en-AU" sz="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tint val="40000"/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8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9246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Snip Same Side Corner Rectangle 110"/>
          <p:cNvSpPr/>
          <p:nvPr/>
        </p:nvSpPr>
        <p:spPr>
          <a:xfrm>
            <a:off x="2890849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4</a:t>
            </a:r>
          </a:p>
        </p:txBody>
      </p:sp>
      <p:pic>
        <p:nvPicPr>
          <p:cNvPr id="112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8775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Right Triangle 131"/>
          <p:cNvSpPr/>
          <p:nvPr/>
        </p:nvSpPr>
        <p:spPr>
          <a:xfrm rot="16200000">
            <a:off x="2889217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7" name="Right Triangle 116"/>
          <p:cNvSpPr/>
          <p:nvPr/>
        </p:nvSpPr>
        <p:spPr>
          <a:xfrm>
            <a:off x="4391834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8" name="Rounded Rectangle 117"/>
          <p:cNvSpPr/>
          <p:nvPr/>
        </p:nvSpPr>
        <p:spPr>
          <a:xfrm>
            <a:off x="2898228" y="4396701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SONAR BUOY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075788"/>
              </p:ext>
            </p:extLst>
          </p:nvPr>
        </p:nvGraphicFramePr>
        <p:xfrm>
          <a:off x="2919268" y="4707250"/>
          <a:ext cx="159104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065"/>
                <a:gridCol w="371996"/>
                <a:gridCol w="371996"/>
                <a:gridCol w="371996"/>
                <a:gridCol w="371996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22" name="Rectangle 121"/>
          <p:cNvSpPr/>
          <p:nvPr/>
        </p:nvSpPr>
        <p:spPr>
          <a:xfrm>
            <a:off x="4622939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ounded Rectangle 122"/>
          <p:cNvSpPr/>
          <p:nvPr/>
        </p:nvSpPr>
        <p:spPr>
          <a:xfrm>
            <a:off x="4709936" y="5063213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0954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Snip Same Side Corner Rectangle 124"/>
          <p:cNvSpPr/>
          <p:nvPr/>
        </p:nvSpPr>
        <p:spPr>
          <a:xfrm>
            <a:off x="4702557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4</a:t>
            </a:r>
          </a:p>
        </p:txBody>
      </p:sp>
      <p:pic>
        <p:nvPicPr>
          <p:cNvPr id="126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0483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Right Triangle 131"/>
          <p:cNvSpPr/>
          <p:nvPr/>
        </p:nvSpPr>
        <p:spPr>
          <a:xfrm rot="16200000">
            <a:off x="4700925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8" name="Right Triangle 127"/>
          <p:cNvSpPr/>
          <p:nvPr/>
        </p:nvSpPr>
        <p:spPr>
          <a:xfrm>
            <a:off x="6203542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9" name="Rounded Rectangle 128"/>
          <p:cNvSpPr/>
          <p:nvPr/>
        </p:nvSpPr>
        <p:spPr>
          <a:xfrm>
            <a:off x="4709936" y="4396701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MADMAN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0" name="Picture 129"/>
          <p:cNvPicPr>
            <a:picLocks noChangeAspect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820" y="5280631"/>
            <a:ext cx="308627" cy="312533"/>
          </a:xfrm>
          <a:prstGeom prst="rect">
            <a:avLst/>
          </a:prstGeom>
        </p:spPr>
      </p:pic>
      <p:sp>
        <p:nvSpPr>
          <p:cNvPr id="131" name="Rectangle 130"/>
          <p:cNvSpPr/>
          <p:nvPr/>
        </p:nvSpPr>
        <p:spPr>
          <a:xfrm>
            <a:off x="6434647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>
              <a:lnSpc>
                <a:spcPct val="90000"/>
              </a:lnSpc>
            </a:pPr>
            <a:endParaRPr lang="en-AU" sz="105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3" name="Rounded Rectangle 132"/>
          <p:cNvSpPr/>
          <p:nvPr/>
        </p:nvSpPr>
        <p:spPr>
          <a:xfrm>
            <a:off x="6521644" y="5063213"/>
            <a:ext cx="1620796" cy="582655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635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31750" h="889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0" rIns="0" bIns="0" numCol="1" rtlCol="0" anchor="t" anchorCtr="1"/>
          <a:lstStyle/>
          <a:p>
            <a:pPr algn="ctr">
              <a:lnSpc>
                <a:spcPct val="90000"/>
              </a:lnSpc>
            </a:pPr>
            <a:endParaRPr lang="en-AU" sz="1000" b="1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2662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Snip Same Side Corner Rectangle 139"/>
          <p:cNvSpPr/>
          <p:nvPr/>
        </p:nvSpPr>
        <p:spPr>
          <a:xfrm>
            <a:off x="6514265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4</a:t>
            </a:r>
          </a:p>
        </p:txBody>
      </p:sp>
      <p:pic>
        <p:nvPicPr>
          <p:cNvPr id="141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2191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Right Triangle 131"/>
          <p:cNvSpPr/>
          <p:nvPr/>
        </p:nvSpPr>
        <p:spPr>
          <a:xfrm rot="16200000">
            <a:off x="6512633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3" name="Right Triangle 142"/>
          <p:cNvSpPr/>
          <p:nvPr/>
        </p:nvSpPr>
        <p:spPr>
          <a:xfrm>
            <a:off x="8015250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4" name="Rounded Rectangle 143"/>
          <p:cNvSpPr/>
          <p:nvPr/>
        </p:nvSpPr>
        <p:spPr>
          <a:xfrm>
            <a:off x="6521644" y="4396701"/>
            <a:ext cx="1612089" cy="228439"/>
          </a:xfrm>
          <a:prstGeom prst="roundRect">
            <a:avLst>
              <a:gd name="adj" fmla="val 7725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2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6350">
            <a:noFill/>
          </a:ln>
          <a:effectLst>
            <a:outerShdw blurRad="76200" dist="12700" dir="5400000" algn="t" rotWithShape="0">
              <a:srgbClr val="2A421A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50800" h="1016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000" b="1" spc="3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TORPEDO</a:t>
            </a:r>
            <a:endParaRPr lang="en-AU" sz="1000" b="1" spc="300" dirty="0"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5" name="Group 144"/>
          <p:cNvGrpSpPr/>
          <p:nvPr/>
        </p:nvGrpSpPr>
        <p:grpSpPr>
          <a:xfrm>
            <a:off x="3183589" y="5280631"/>
            <a:ext cx="308627" cy="312533"/>
            <a:chOff x="2815781" y="6157930"/>
            <a:chExt cx="485884" cy="492034"/>
          </a:xfrm>
        </p:grpSpPr>
        <p:pic>
          <p:nvPicPr>
            <p:cNvPr id="146" name="Picture 14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5781" y="6157930"/>
              <a:ext cx="485884" cy="492034"/>
            </a:xfrm>
            <a:prstGeom prst="rect">
              <a:avLst/>
            </a:prstGeom>
          </p:spPr>
        </p:pic>
        <p:sp>
          <p:nvSpPr>
            <p:cNvPr id="147" name="Oval 146"/>
            <p:cNvSpPr/>
            <p:nvPr/>
          </p:nvSpPr>
          <p:spPr>
            <a:xfrm>
              <a:off x="2946244" y="6312052"/>
              <a:ext cx="81240" cy="81240"/>
            </a:xfrm>
            <a:prstGeom prst="ellipse">
              <a:avLst/>
            </a:prstGeom>
            <a:gradFill>
              <a:gsLst>
                <a:gs pos="75000">
                  <a:srgbClr val="007E39"/>
                </a:gs>
                <a:gs pos="43000">
                  <a:srgbClr val="00B050"/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n-AU"/>
            </a:p>
          </p:txBody>
        </p:sp>
      </p:grpSp>
      <p:sp>
        <p:nvSpPr>
          <p:cNvPr id="148" name="Rectangle 147"/>
          <p:cNvSpPr/>
          <p:nvPr/>
        </p:nvSpPr>
        <p:spPr>
          <a:xfrm>
            <a:off x="8246356" y="3583408"/>
            <a:ext cx="1800000" cy="2148365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47625">
            <a:noFill/>
          </a:ln>
          <a:scene3d>
            <a:camera prst="orthographicFront"/>
            <a:lightRig rig="threePt" dir="t"/>
          </a:scene3d>
          <a:sp3d prstMaterial="dkEdge">
            <a:bevelT w="13335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864000" rtlCol="0" anchor="t"/>
          <a:lstStyle/>
          <a:p>
            <a:r>
              <a:rPr lang="en-GB" sz="900" b="1" dirty="0">
                <a:solidFill>
                  <a:schemeClr val="tx1"/>
                </a:solidFill>
              </a:rPr>
              <a:t>18 DIFAR Sonar Buoy (Passive)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7 DICASS Sonar Buoy (Active)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4 MK46 Torpedoes (7.5mu 8 turns)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MAD 3-6 depths 1-3, 5-6 depth 4</a:t>
            </a:r>
          </a:p>
          <a:p>
            <a:r>
              <a:rPr lang="en-GB" sz="900" b="1" dirty="0" smtClean="0">
                <a:solidFill>
                  <a:schemeClr val="tx1"/>
                </a:solidFill>
              </a:rPr>
              <a:t>(-</a:t>
            </a:r>
            <a:r>
              <a:rPr lang="en-GB" sz="900" b="1" dirty="0">
                <a:solidFill>
                  <a:schemeClr val="tx1"/>
                </a:solidFill>
              </a:rPr>
              <a:t>1 vs Alfa, Papa or </a:t>
            </a:r>
            <a:r>
              <a:rPr lang="en-GB" sz="900" b="1" dirty="0" smtClean="0">
                <a:solidFill>
                  <a:schemeClr val="tx1"/>
                </a:solidFill>
              </a:rPr>
              <a:t>Sierra)</a:t>
            </a:r>
            <a:endParaRPr lang="en-GB" sz="900" b="1" dirty="0">
              <a:solidFill>
                <a:schemeClr val="tx1"/>
              </a:solidFill>
            </a:endParaRPr>
          </a:p>
        </p:txBody>
      </p:sp>
      <p:pic>
        <p:nvPicPr>
          <p:cNvPr id="150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4371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Snip Same Side Corner Rectangle 150"/>
          <p:cNvSpPr/>
          <p:nvPr/>
        </p:nvSpPr>
        <p:spPr>
          <a:xfrm>
            <a:off x="8325974" y="3662657"/>
            <a:ext cx="1619468" cy="670744"/>
          </a:xfrm>
          <a:prstGeom prst="snip2Same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1000">
                <a:schemeClr val="bg1"/>
              </a:gs>
              <a:gs pos="100000">
                <a:schemeClr val="bg1"/>
              </a:gs>
            </a:gsLst>
            <a:lin ang="6000000" scaled="0"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762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numCol="1" rtlCol="0" anchor="t"/>
          <a:lstStyle/>
          <a:p>
            <a:pPr>
              <a:lnSpc>
                <a:spcPct val="90000"/>
              </a:lnSpc>
            </a:pPr>
            <a:r>
              <a:rPr lang="en-AU" sz="9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Sea King 4</a:t>
            </a:r>
          </a:p>
        </p:txBody>
      </p:sp>
      <p:pic>
        <p:nvPicPr>
          <p:cNvPr id="152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3900" y="3610023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" name="Right Triangle 131"/>
          <p:cNvSpPr/>
          <p:nvPr/>
        </p:nvSpPr>
        <p:spPr>
          <a:xfrm rot="16200000">
            <a:off x="8324342" y="3664131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4" name="Right Triangle 153"/>
          <p:cNvSpPr/>
          <p:nvPr/>
        </p:nvSpPr>
        <p:spPr>
          <a:xfrm>
            <a:off x="9826959" y="3665763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1748989" y="5315875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3155453" y="5308841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3886791" y="5308841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9" name="Picture 20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61474" y="3868780"/>
            <a:ext cx="1475848" cy="446898"/>
          </a:xfrm>
          <a:prstGeom prst="rect">
            <a:avLst/>
          </a:prstGeom>
        </p:spPr>
      </p:pic>
      <p:graphicFrame>
        <p:nvGraphicFramePr>
          <p:cNvPr id="210" name="Table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359626"/>
              </p:ext>
            </p:extLst>
          </p:nvPr>
        </p:nvGraphicFramePr>
        <p:xfrm>
          <a:off x="4719933" y="4707250"/>
          <a:ext cx="159104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065"/>
                <a:gridCol w="371996"/>
                <a:gridCol w="371996"/>
                <a:gridCol w="371996"/>
                <a:gridCol w="371996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217" name="Table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950087"/>
              </p:ext>
            </p:extLst>
          </p:nvPr>
        </p:nvGraphicFramePr>
        <p:xfrm>
          <a:off x="6534665" y="4707250"/>
          <a:ext cx="159906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3585"/>
                <a:gridCol w="373871"/>
                <a:gridCol w="373871"/>
                <a:gridCol w="373871"/>
                <a:gridCol w="373871"/>
              </a:tblGrid>
              <a:tr h="22938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00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218" name="Picture 21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76206" y="3868780"/>
            <a:ext cx="1475848" cy="446898"/>
          </a:xfrm>
          <a:prstGeom prst="rect">
            <a:avLst/>
          </a:prstGeom>
        </p:spPr>
      </p:pic>
      <p:pic>
        <p:nvPicPr>
          <p:cNvPr id="219" name="Picture 21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776871" y="3868780"/>
            <a:ext cx="1475848" cy="446898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28298" y="3868780"/>
            <a:ext cx="1475848" cy="446898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357098" y="3868780"/>
            <a:ext cx="1475848" cy="446898"/>
          </a:xfrm>
          <a:prstGeom prst="rect">
            <a:avLst/>
          </a:prstGeom>
        </p:spPr>
      </p:pic>
      <p:sp>
        <p:nvSpPr>
          <p:cNvPr id="222" name="Rectangle 221"/>
          <p:cNvSpPr/>
          <p:nvPr/>
        </p:nvSpPr>
        <p:spPr>
          <a:xfrm>
            <a:off x="4747076" y="5064526"/>
            <a:ext cx="1586563" cy="738664"/>
          </a:xfrm>
          <a:prstGeom prst="rect">
            <a:avLst/>
          </a:prstGeom>
        </p:spPr>
        <p:txBody>
          <a:bodyPr wrap="square" lIns="36000" rIns="72000">
            <a:spAutoFit/>
          </a:bodyPr>
          <a:lstStyle/>
          <a:p>
            <a:r>
              <a:rPr lang="en-GB" sz="7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ANOMALY DETECTOR</a:t>
            </a:r>
          </a:p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3+ @ depths 1, 2 and 3, </a:t>
            </a:r>
          </a:p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5+ @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depth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(-1 vs Alfa, Papa or Sierra)</a:t>
            </a:r>
          </a:p>
          <a:p>
            <a:endParaRPr lang="en-GB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3" name="Rectangle 222"/>
          <p:cNvSpPr/>
          <p:nvPr/>
        </p:nvSpPr>
        <p:spPr>
          <a:xfrm>
            <a:off x="6554775" y="5064526"/>
            <a:ext cx="1586563" cy="477054"/>
          </a:xfrm>
          <a:prstGeom prst="rect">
            <a:avLst/>
          </a:prstGeom>
        </p:spPr>
        <p:txBody>
          <a:bodyPr wrap="square" lIns="36000" rIns="72000">
            <a:spAutoFit/>
          </a:bodyPr>
          <a:lstStyle/>
          <a:p>
            <a:pPr algn="ctr"/>
            <a:r>
              <a:rPr lang="en-GB" sz="700" b="1" spc="3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46 TORPEDO</a:t>
            </a:r>
          </a:p>
          <a:p>
            <a:pPr algn="ctr"/>
            <a:endParaRPr lang="en-GB" sz="900" b="1" dirty="0" smtClean="0"/>
          </a:p>
          <a:p>
            <a:pPr algn="ctr"/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Moves 7.5mu over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turns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4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4371" y="5554437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" name="Picture 2" descr="Image result for screw transpar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3900" y="5554437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61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151998"/>
              </p:ext>
            </p:extLst>
          </p:nvPr>
        </p:nvGraphicFramePr>
        <p:xfrm>
          <a:off x="6573500" y="2564067"/>
          <a:ext cx="1628173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89947"/>
                <a:gridCol w="250634"/>
                <a:gridCol w="250634"/>
                <a:gridCol w="250634"/>
                <a:gridCol w="250634"/>
                <a:gridCol w="267845"/>
                <a:gridCol w="267845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849199" y="5271529"/>
            <a:ext cx="36316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274899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075272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274899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93" name="Rectangle 92"/>
          <p:cNvSpPr/>
          <p:nvPr/>
        </p:nvSpPr>
        <p:spPr>
          <a:xfrm>
            <a:off x="5272239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numCol="1" rtlCol="0" anchor="ctr"/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075272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46837" y="2016133"/>
            <a:ext cx="76014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10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041235" y="1508363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 err="1">
                <a:latin typeface="Arial" charset="0"/>
                <a:ea typeface="Arial" charset="0"/>
                <a:cs typeface="Arial" charset="0"/>
              </a:rPr>
              <a:t>Delfin</a:t>
            </a: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 K-263</a:t>
            </a:r>
          </a:p>
          <a:p>
            <a:pPr>
              <a:lnSpc>
                <a:spcPct val="90000"/>
              </a:lnSpc>
            </a:pPr>
            <a:r>
              <a:rPr lang="en-AU" sz="600" dirty="0" err="1">
                <a:latin typeface="Arial" charset="0"/>
                <a:ea typeface="Arial" charset="0"/>
                <a:cs typeface="Arial" charset="0"/>
              </a:rPr>
              <a:t>Akula</a:t>
            </a:r>
            <a:r>
              <a:rPr lang="en-AU" sz="600" dirty="0">
                <a:latin typeface="Arial" charset="0"/>
                <a:ea typeface="Arial" charset="0"/>
                <a:cs typeface="Arial" charset="0"/>
              </a:rPr>
              <a:t> Class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625188" y="4305918"/>
            <a:ext cx="1591646" cy="1392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650" b="1" dirty="0"/>
              <a:t>Contacts 10</a:t>
            </a:r>
          </a:p>
          <a:p>
            <a:r>
              <a:rPr lang="en-AU" sz="650" dirty="0"/>
              <a:t>4 533mm Torpedo Tubes</a:t>
            </a:r>
          </a:p>
          <a:p>
            <a:r>
              <a:rPr lang="en-AU" sz="650" dirty="0"/>
              <a:t>28 USET-80 Torpedoes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650" dirty="0"/>
              <a:t>8.5mu Fast Setting (13 turns)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650" dirty="0"/>
              <a:t>5mu Slow Setting (26 turns)</a:t>
            </a:r>
          </a:p>
          <a:p>
            <a:r>
              <a:rPr lang="en-AU" sz="650" dirty="0"/>
              <a:t>4 SS-N-15 ASW Standoff (40mu min.)</a:t>
            </a:r>
          </a:p>
          <a:p>
            <a:r>
              <a:rPr lang="en-AU" sz="650" dirty="0"/>
              <a:t>2 SS-N-16 ASW standoff (40mu min.)</a:t>
            </a:r>
          </a:p>
          <a:p>
            <a:r>
              <a:rPr lang="en-AU" sz="650" dirty="0"/>
              <a:t>4 650mm Torpedo Tubes</a:t>
            </a:r>
          </a:p>
          <a:p>
            <a:r>
              <a:rPr lang="en-AU" sz="650" dirty="0"/>
              <a:t>12 Type 65 Wake Homing Anti-Surface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650" dirty="0"/>
              <a:t>8mu Fast Setting (33 Turns)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650" dirty="0"/>
              <a:t>5mu Slow Setting (108 Turns)</a:t>
            </a:r>
          </a:p>
          <a:p>
            <a:r>
              <a:rPr lang="en-AU" sz="650" dirty="0"/>
              <a:t>Mast </a:t>
            </a:r>
            <a:r>
              <a:rPr lang="en-AU" sz="650" dirty="0" err="1" smtClean="0"/>
              <a:t>mntd</a:t>
            </a:r>
            <a:r>
              <a:rPr lang="en-AU" sz="650" dirty="0" smtClean="0"/>
              <a:t> </a:t>
            </a:r>
            <a:r>
              <a:rPr lang="en-AU" sz="650" dirty="0"/>
              <a:t>SA-N-8 SAM (30mu Depth 1)</a:t>
            </a:r>
          </a:p>
          <a:p>
            <a:r>
              <a:rPr lang="en-AU" sz="650" dirty="0"/>
              <a:t>Towed Array</a:t>
            </a:r>
            <a:endParaRPr lang="en-AU" sz="65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4847733" y="1508363"/>
            <a:ext cx="127099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Delfin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K-263</a:t>
            </a:r>
          </a:p>
          <a:p>
            <a:pPr>
              <a:lnSpc>
                <a:spcPct val="90000"/>
              </a:lnSpc>
            </a:pPr>
            <a:r>
              <a:rPr lang="en-AU" sz="600" dirty="0" err="1">
                <a:latin typeface="Arial" charset="0"/>
                <a:ea typeface="Arial" charset="0"/>
                <a:cs typeface="Arial" charset="0"/>
              </a:rPr>
              <a:t>Akula</a:t>
            </a:r>
            <a:r>
              <a:rPr lang="en-AU" sz="600" dirty="0">
                <a:latin typeface="Arial" charset="0"/>
                <a:ea typeface="Arial" charset="0"/>
                <a:cs typeface="Arial" charset="0"/>
              </a:rPr>
              <a:t> Class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676533" y="1508363"/>
            <a:ext cx="127099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Delfin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K-263</a:t>
            </a:r>
          </a:p>
          <a:p>
            <a:pPr>
              <a:lnSpc>
                <a:spcPct val="90000"/>
              </a:lnSpc>
            </a:pPr>
            <a:r>
              <a:rPr lang="en-AU" sz="600" dirty="0" err="1">
                <a:latin typeface="Arial" charset="0"/>
                <a:ea typeface="Arial" charset="0"/>
                <a:cs typeface="Arial" charset="0"/>
              </a:rPr>
              <a:t>Akula</a:t>
            </a:r>
            <a:r>
              <a:rPr lang="en-AU" sz="600" dirty="0">
                <a:latin typeface="Arial" charset="0"/>
                <a:ea typeface="Arial" charset="0"/>
                <a:cs typeface="Arial" charset="0"/>
              </a:rPr>
              <a:t> Class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3041235" y="3671700"/>
            <a:ext cx="127099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Delfin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K-263</a:t>
            </a:r>
          </a:p>
          <a:p>
            <a:pPr>
              <a:lnSpc>
                <a:spcPct val="90000"/>
              </a:lnSpc>
            </a:pPr>
            <a:r>
              <a:rPr lang="en-AU" sz="600" dirty="0" err="1">
                <a:latin typeface="Arial" charset="0"/>
                <a:ea typeface="Arial" charset="0"/>
                <a:cs typeface="Arial" charset="0"/>
              </a:rPr>
              <a:t>Akula</a:t>
            </a:r>
            <a:r>
              <a:rPr lang="en-AU" sz="600" dirty="0">
                <a:latin typeface="Arial" charset="0"/>
                <a:ea typeface="Arial" charset="0"/>
                <a:cs typeface="Arial" charset="0"/>
              </a:rPr>
              <a:t> Class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4847733" y="3671700"/>
            <a:ext cx="127099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Delfin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K-263</a:t>
            </a:r>
          </a:p>
          <a:p>
            <a:pPr>
              <a:lnSpc>
                <a:spcPct val="90000"/>
              </a:lnSpc>
            </a:pPr>
            <a:r>
              <a:rPr lang="en-AU" sz="600" dirty="0" err="1">
                <a:latin typeface="Arial" charset="0"/>
                <a:ea typeface="Arial" charset="0"/>
                <a:cs typeface="Arial" charset="0"/>
              </a:rPr>
              <a:t>Akula</a:t>
            </a:r>
            <a:r>
              <a:rPr lang="en-AU" sz="600" dirty="0">
                <a:latin typeface="Arial" charset="0"/>
                <a:ea typeface="Arial" charset="0"/>
                <a:cs typeface="Arial" charset="0"/>
              </a:rPr>
              <a:t> Class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6676533" y="3671700"/>
            <a:ext cx="127099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Delfin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K-263</a:t>
            </a:r>
          </a:p>
          <a:p>
            <a:pPr>
              <a:lnSpc>
                <a:spcPct val="90000"/>
              </a:lnSpc>
            </a:pPr>
            <a:r>
              <a:rPr lang="en-AU" sz="800" dirty="0" err="1">
                <a:latin typeface="Arial" charset="0"/>
                <a:ea typeface="Arial" charset="0"/>
                <a:cs typeface="Arial" charset="0"/>
              </a:rPr>
              <a:t>Akula</a:t>
            </a:r>
            <a:r>
              <a:rPr lang="en-AU" sz="800" dirty="0">
                <a:latin typeface="Arial" charset="0"/>
                <a:ea typeface="Arial" charset="0"/>
                <a:cs typeface="Arial" charset="0"/>
              </a:rPr>
              <a:t> Class</a:t>
            </a: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856776"/>
              </p:ext>
            </p:extLst>
          </p:nvPr>
        </p:nvGraphicFramePr>
        <p:xfrm>
          <a:off x="2985421" y="4717332"/>
          <a:ext cx="160999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78792"/>
                <a:gridCol w="255200"/>
                <a:gridCol w="255200"/>
                <a:gridCol w="255200"/>
                <a:gridCol w="255200"/>
                <a:gridCol w="255200"/>
                <a:gridCol w="25520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2" t="40749" r="25334"/>
          <a:stretch/>
        </p:blipFill>
        <p:spPr>
          <a:xfrm>
            <a:off x="3002525" y="1753997"/>
            <a:ext cx="1258258" cy="334527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>
            <a:off x="5147356" y="2016133"/>
            <a:ext cx="76014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10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2" t="40749" r="25334"/>
          <a:stretch/>
        </p:blipFill>
        <p:spPr>
          <a:xfrm>
            <a:off x="4803044" y="1753997"/>
            <a:ext cx="1258258" cy="334527"/>
          </a:xfrm>
          <a:prstGeom prst="rect">
            <a:avLst/>
          </a:prstGeom>
        </p:spPr>
      </p:pic>
      <p:sp>
        <p:nvSpPr>
          <p:cNvPr id="111" name="Rectangle 110"/>
          <p:cNvSpPr/>
          <p:nvPr/>
        </p:nvSpPr>
        <p:spPr>
          <a:xfrm>
            <a:off x="6929022" y="2016133"/>
            <a:ext cx="76014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10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2" t="40749" r="25334"/>
          <a:stretch/>
        </p:blipFill>
        <p:spPr>
          <a:xfrm>
            <a:off x="6584710" y="1753997"/>
            <a:ext cx="1258258" cy="334527"/>
          </a:xfrm>
          <a:prstGeom prst="rect">
            <a:avLst/>
          </a:prstGeom>
        </p:spPr>
      </p:pic>
      <p:sp>
        <p:nvSpPr>
          <p:cNvPr id="113" name="Rectangle 112"/>
          <p:cNvSpPr/>
          <p:nvPr/>
        </p:nvSpPr>
        <p:spPr>
          <a:xfrm>
            <a:off x="3346837" y="4174872"/>
            <a:ext cx="76014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10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14" name="Picture 1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2" t="40749" r="25334"/>
          <a:stretch/>
        </p:blipFill>
        <p:spPr>
          <a:xfrm>
            <a:off x="3002525" y="3912736"/>
            <a:ext cx="1258258" cy="334527"/>
          </a:xfrm>
          <a:prstGeom prst="rect">
            <a:avLst/>
          </a:prstGeom>
        </p:spPr>
      </p:pic>
      <p:sp>
        <p:nvSpPr>
          <p:cNvPr id="115" name="Rectangle 114"/>
          <p:cNvSpPr/>
          <p:nvPr/>
        </p:nvSpPr>
        <p:spPr>
          <a:xfrm>
            <a:off x="5147356" y="4174872"/>
            <a:ext cx="76014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10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16" name="Picture 1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2" t="40749" r="25334"/>
          <a:stretch/>
        </p:blipFill>
        <p:spPr>
          <a:xfrm>
            <a:off x="6616313" y="3907355"/>
            <a:ext cx="1536715" cy="408559"/>
          </a:xfrm>
          <a:prstGeom prst="rect">
            <a:avLst/>
          </a:prstGeom>
        </p:spPr>
      </p:pic>
      <p:sp>
        <p:nvSpPr>
          <p:cNvPr id="117" name="Rectangle 116"/>
          <p:cNvSpPr/>
          <p:nvPr/>
        </p:nvSpPr>
        <p:spPr>
          <a:xfrm>
            <a:off x="7856938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336589"/>
              </p:ext>
            </p:extLst>
          </p:nvPr>
        </p:nvGraphicFramePr>
        <p:xfrm>
          <a:off x="4783611" y="2564067"/>
          <a:ext cx="1630360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068"/>
                <a:gridCol w="250971"/>
                <a:gridCol w="250971"/>
                <a:gridCol w="250971"/>
                <a:gridCol w="250971"/>
                <a:gridCol w="268204"/>
                <a:gridCol w="268204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355057"/>
              </p:ext>
            </p:extLst>
          </p:nvPr>
        </p:nvGraphicFramePr>
        <p:xfrm>
          <a:off x="2979130" y="2564067"/>
          <a:ext cx="1630360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068"/>
                <a:gridCol w="250971"/>
                <a:gridCol w="250971"/>
                <a:gridCol w="250971"/>
                <a:gridCol w="250971"/>
                <a:gridCol w="268204"/>
                <a:gridCol w="268204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20" name="Table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336589"/>
              </p:ext>
            </p:extLst>
          </p:nvPr>
        </p:nvGraphicFramePr>
        <p:xfrm>
          <a:off x="4783611" y="4723608"/>
          <a:ext cx="1630360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068"/>
                <a:gridCol w="250971"/>
                <a:gridCol w="250971"/>
                <a:gridCol w="250971"/>
                <a:gridCol w="250971"/>
                <a:gridCol w="268204"/>
                <a:gridCol w="268204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121" name="Picture 12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2" t="40749" r="25334"/>
          <a:stretch/>
        </p:blipFill>
        <p:spPr>
          <a:xfrm>
            <a:off x="4807006" y="3912736"/>
            <a:ext cx="1258258" cy="33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8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27894"/>
              </p:ext>
            </p:extLst>
          </p:nvPr>
        </p:nvGraphicFramePr>
        <p:xfrm>
          <a:off x="6573500" y="2564067"/>
          <a:ext cx="1622288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7268"/>
                <a:gridCol w="303004"/>
                <a:gridCol w="303004"/>
                <a:gridCol w="303004"/>
                <a:gridCol w="303004"/>
                <a:gridCol w="303004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849199" y="5271529"/>
            <a:ext cx="36316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105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274899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075272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274899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272239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numCol="1" rtlCol="0" anchor="ctr"/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075272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46837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8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041235" y="1508363"/>
            <a:ext cx="1270997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 err="1">
                <a:latin typeface="Arial" charset="0"/>
                <a:ea typeface="Arial" charset="0"/>
                <a:cs typeface="Arial" charset="0"/>
              </a:rPr>
              <a:t>Dmitriy</a:t>
            </a: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900" b="1" dirty="0" err="1">
                <a:latin typeface="Arial" charset="0"/>
                <a:ea typeface="Arial" charset="0"/>
                <a:cs typeface="Arial" charset="0"/>
              </a:rPr>
              <a:t>Donskoy</a:t>
            </a: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400" dirty="0" smtClean="0">
                <a:latin typeface="Arial" charset="0"/>
                <a:ea typeface="Arial" charset="0"/>
                <a:cs typeface="Arial" charset="0"/>
              </a:rPr>
              <a:t>Typhoon </a:t>
            </a:r>
            <a:r>
              <a:rPr lang="en-AU" sz="400" dirty="0">
                <a:latin typeface="Arial" charset="0"/>
                <a:ea typeface="Arial" charset="0"/>
                <a:cs typeface="Arial" charset="0"/>
              </a:rPr>
              <a:t>Class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625188" y="4336062"/>
            <a:ext cx="1591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800" b="1" dirty="0"/>
              <a:t>Contacts 10</a:t>
            </a:r>
          </a:p>
          <a:p>
            <a:r>
              <a:rPr lang="en-AU" sz="800" dirty="0"/>
              <a:t>Towed Array</a:t>
            </a:r>
          </a:p>
          <a:p>
            <a:r>
              <a:rPr lang="en-AU" sz="800" dirty="0"/>
              <a:t>6 533mm Torpedo Tubes</a:t>
            </a:r>
          </a:p>
          <a:p>
            <a:r>
              <a:rPr lang="en-AU" sz="800" dirty="0"/>
              <a:t>16 USET-80 Torpedoes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8.5mu Fast Setting (13 turns)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5mu Slow Setting (26 turns)</a:t>
            </a:r>
          </a:p>
          <a:p>
            <a:r>
              <a:rPr lang="en-AU" sz="800" dirty="0"/>
              <a:t>Mast mounted SA-N-8 SAM (30mu Depth 1)</a:t>
            </a:r>
          </a:p>
          <a:p>
            <a:r>
              <a:rPr lang="en-AU" sz="800" dirty="0"/>
              <a:t>Large Target 5-6 to destroy</a:t>
            </a:r>
          </a:p>
          <a:p>
            <a:r>
              <a:rPr lang="en-AU" sz="800" dirty="0"/>
              <a:t>Use Large turning template</a:t>
            </a:r>
            <a:endParaRPr lang="en-AU" sz="65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4847733" y="1508363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Dmitriy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Donskoy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500" dirty="0">
                <a:latin typeface="Arial" charset="0"/>
                <a:ea typeface="Arial" charset="0"/>
                <a:cs typeface="Arial" charset="0"/>
              </a:rPr>
              <a:t>Typhoon Class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676533" y="1508363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Dmitriy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Donskoy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500" dirty="0">
                <a:latin typeface="Arial" charset="0"/>
                <a:ea typeface="Arial" charset="0"/>
                <a:cs typeface="Arial" charset="0"/>
              </a:rPr>
              <a:t>Typhoon Class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3041235" y="3671700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Dmitriy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Donskoy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500" dirty="0">
                <a:latin typeface="Arial" charset="0"/>
                <a:ea typeface="Arial" charset="0"/>
                <a:cs typeface="Arial" charset="0"/>
              </a:rPr>
              <a:t>Typhoon Class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4847733" y="3671700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Dmitriy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Donskoy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500" dirty="0">
                <a:latin typeface="Arial" charset="0"/>
                <a:ea typeface="Arial" charset="0"/>
                <a:cs typeface="Arial" charset="0"/>
              </a:rPr>
              <a:t>Typhoon Class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6676533" y="3671700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Dmitriy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Donskoy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AU" sz="500" dirty="0">
                <a:latin typeface="Arial" charset="0"/>
                <a:ea typeface="Arial" charset="0"/>
                <a:cs typeface="Arial" charset="0"/>
              </a:rPr>
              <a:t>Typhoon Class</a:t>
            </a: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897201"/>
              </p:ext>
            </p:extLst>
          </p:nvPr>
        </p:nvGraphicFramePr>
        <p:xfrm>
          <a:off x="2985419" y="4717332"/>
          <a:ext cx="1628176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4691"/>
                <a:gridCol w="306697"/>
                <a:gridCol w="306697"/>
                <a:gridCol w="306697"/>
                <a:gridCol w="306697"/>
                <a:gridCol w="30669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17" name="Rectangle 116"/>
          <p:cNvSpPr/>
          <p:nvPr/>
        </p:nvSpPr>
        <p:spPr>
          <a:xfrm>
            <a:off x="7856938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366242"/>
              </p:ext>
            </p:extLst>
          </p:nvPr>
        </p:nvGraphicFramePr>
        <p:xfrm>
          <a:off x="4783611" y="2564067"/>
          <a:ext cx="1630358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068"/>
                <a:gridCol w="256715"/>
                <a:gridCol w="256715"/>
                <a:gridCol w="256715"/>
                <a:gridCol w="256715"/>
                <a:gridCol w="256715"/>
                <a:gridCol w="256715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55077"/>
              </p:ext>
            </p:extLst>
          </p:nvPr>
        </p:nvGraphicFramePr>
        <p:xfrm>
          <a:off x="2979129" y="2564067"/>
          <a:ext cx="1634466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4271"/>
                <a:gridCol w="308039"/>
                <a:gridCol w="308039"/>
                <a:gridCol w="308039"/>
                <a:gridCol w="308039"/>
                <a:gridCol w="308039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3"/>
          <a:stretch/>
        </p:blipFill>
        <p:spPr>
          <a:xfrm>
            <a:off x="3007253" y="1727422"/>
            <a:ext cx="1350535" cy="312393"/>
          </a:xfrm>
          <a:prstGeom prst="rect">
            <a:avLst/>
          </a:prstGeom>
        </p:spPr>
      </p:pic>
      <p:sp>
        <p:nvSpPr>
          <p:cNvPr id="83" name="Rectangle 82"/>
          <p:cNvSpPr/>
          <p:nvPr/>
        </p:nvSpPr>
        <p:spPr>
          <a:xfrm>
            <a:off x="5155541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8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3"/>
          <a:stretch/>
        </p:blipFill>
        <p:spPr>
          <a:xfrm>
            <a:off x="4815957" y="1727422"/>
            <a:ext cx="1350535" cy="312393"/>
          </a:xfrm>
          <a:prstGeom prst="rect">
            <a:avLst/>
          </a:prstGeom>
        </p:spPr>
      </p:pic>
      <p:sp>
        <p:nvSpPr>
          <p:cNvPr id="91" name="Rectangle 90"/>
          <p:cNvSpPr/>
          <p:nvPr/>
        </p:nvSpPr>
        <p:spPr>
          <a:xfrm>
            <a:off x="6934099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8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3"/>
          <a:stretch/>
        </p:blipFill>
        <p:spPr>
          <a:xfrm>
            <a:off x="6594515" y="1727422"/>
            <a:ext cx="1350535" cy="312393"/>
          </a:xfrm>
          <a:prstGeom prst="rect">
            <a:avLst/>
          </a:prstGeom>
        </p:spPr>
      </p:pic>
      <p:sp>
        <p:nvSpPr>
          <p:cNvPr id="97" name="Rectangle 96"/>
          <p:cNvSpPr/>
          <p:nvPr/>
        </p:nvSpPr>
        <p:spPr>
          <a:xfrm>
            <a:off x="3346837" y="4181552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8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3"/>
          <a:stretch/>
        </p:blipFill>
        <p:spPr>
          <a:xfrm>
            <a:off x="3007253" y="3892841"/>
            <a:ext cx="1350535" cy="312393"/>
          </a:xfrm>
          <a:prstGeom prst="rect">
            <a:avLst/>
          </a:prstGeom>
        </p:spPr>
      </p:pic>
      <p:sp>
        <p:nvSpPr>
          <p:cNvPr id="102" name="Rectangle 101"/>
          <p:cNvSpPr/>
          <p:nvPr/>
        </p:nvSpPr>
        <p:spPr>
          <a:xfrm>
            <a:off x="5155541" y="4181552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8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3"/>
          <a:stretch/>
        </p:blipFill>
        <p:spPr>
          <a:xfrm>
            <a:off x="4815957" y="3892841"/>
            <a:ext cx="1350535" cy="312393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3"/>
          <a:stretch/>
        </p:blipFill>
        <p:spPr>
          <a:xfrm>
            <a:off x="6596995" y="3853154"/>
            <a:ext cx="1695880" cy="392275"/>
          </a:xfrm>
          <a:prstGeom prst="rect">
            <a:avLst/>
          </a:prstGeom>
        </p:spPr>
      </p:pic>
      <p:graphicFrame>
        <p:nvGraphicFramePr>
          <p:cNvPr id="107" name="Table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157685"/>
              </p:ext>
            </p:extLst>
          </p:nvPr>
        </p:nvGraphicFramePr>
        <p:xfrm>
          <a:off x="4783611" y="4714414"/>
          <a:ext cx="1630358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068"/>
                <a:gridCol w="256715"/>
                <a:gridCol w="256715"/>
                <a:gridCol w="256715"/>
                <a:gridCol w="256715"/>
                <a:gridCol w="256715"/>
                <a:gridCol w="256715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649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190436"/>
              </p:ext>
            </p:extLst>
          </p:nvPr>
        </p:nvGraphicFramePr>
        <p:xfrm>
          <a:off x="6573500" y="2564067"/>
          <a:ext cx="162228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7268"/>
                <a:gridCol w="298899"/>
                <a:gridCol w="298899"/>
                <a:gridCol w="298899"/>
                <a:gridCol w="298899"/>
                <a:gridCol w="319425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849199" y="5271529"/>
            <a:ext cx="36316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105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274899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075272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274899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272239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numCol="1" rtlCol="0" anchor="ctr"/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075272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46837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041235" y="1508363"/>
            <a:ext cx="127099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 err="1">
                <a:latin typeface="Arial" charset="0"/>
                <a:ea typeface="Arial" charset="0"/>
                <a:cs typeface="Arial" charset="0"/>
              </a:rPr>
              <a:t>Volgoda</a:t>
            </a: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 B-402</a:t>
            </a:r>
          </a:p>
          <a:p>
            <a:pPr>
              <a:lnSpc>
                <a:spcPct val="90000"/>
              </a:lnSpc>
            </a:pPr>
            <a:r>
              <a:rPr lang="en-AU" sz="7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625188" y="4336062"/>
            <a:ext cx="1591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800" b="1" dirty="0"/>
              <a:t>Contacts 7</a:t>
            </a:r>
          </a:p>
          <a:p>
            <a:r>
              <a:rPr lang="en-AU" sz="800" dirty="0"/>
              <a:t>6 533mm Torpedo Tubes</a:t>
            </a:r>
          </a:p>
          <a:p>
            <a:r>
              <a:rPr lang="en-AU" sz="800" dirty="0"/>
              <a:t>18 ET-80A Torpedoes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7.5mu Fast Setting (9 turns)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5.5mu Slow Setting (15 turns)</a:t>
            </a:r>
          </a:p>
          <a:p>
            <a:r>
              <a:rPr lang="en-AU" sz="800" dirty="0"/>
              <a:t>Mast mounted SA-N-8 SAM (30mu Depth 1)</a:t>
            </a:r>
          </a:p>
          <a:p>
            <a:r>
              <a:rPr lang="en-AU" sz="800" dirty="0"/>
              <a:t>Small Sub Destroy 3-6</a:t>
            </a:r>
          </a:p>
          <a:p>
            <a:r>
              <a:rPr lang="en-AU" sz="800" dirty="0"/>
              <a:t>Use small turning template</a:t>
            </a:r>
          </a:p>
          <a:p>
            <a:r>
              <a:rPr lang="en-AU" sz="800" dirty="0" smtClean="0"/>
              <a:t>Snorkelling: </a:t>
            </a:r>
            <a:r>
              <a:rPr lang="en-AU" sz="800" dirty="0"/>
              <a:t>+2 Detection</a:t>
            </a:r>
            <a:endParaRPr lang="en-AU" sz="65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4847733" y="1508363"/>
            <a:ext cx="127099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Volgoda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B-402</a:t>
            </a:r>
          </a:p>
          <a:p>
            <a:pPr>
              <a:lnSpc>
                <a:spcPct val="90000"/>
              </a:lnSpc>
            </a:pPr>
            <a:r>
              <a:rPr lang="en-AU" sz="8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676533" y="1508363"/>
            <a:ext cx="127099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Volgoda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B-402</a:t>
            </a:r>
          </a:p>
          <a:p>
            <a:pPr>
              <a:lnSpc>
                <a:spcPct val="90000"/>
              </a:lnSpc>
            </a:pPr>
            <a:r>
              <a:rPr lang="en-AU" sz="8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3041235" y="3671700"/>
            <a:ext cx="127099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Volgoda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B-402</a:t>
            </a:r>
          </a:p>
          <a:p>
            <a:pPr>
              <a:lnSpc>
                <a:spcPct val="90000"/>
              </a:lnSpc>
            </a:pPr>
            <a:r>
              <a:rPr lang="en-AU" sz="8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4847733" y="3671700"/>
            <a:ext cx="127099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Volgoda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B-402</a:t>
            </a:r>
          </a:p>
          <a:p>
            <a:pPr>
              <a:lnSpc>
                <a:spcPct val="90000"/>
              </a:lnSpc>
            </a:pPr>
            <a:r>
              <a:rPr lang="en-AU" sz="8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6676533" y="3671700"/>
            <a:ext cx="127099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 err="1">
                <a:latin typeface="Arial" charset="0"/>
                <a:ea typeface="Arial" charset="0"/>
                <a:cs typeface="Arial" charset="0"/>
              </a:rPr>
              <a:t>Volgoda</a:t>
            </a: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 B-402</a:t>
            </a:r>
          </a:p>
          <a:p>
            <a:pPr>
              <a:lnSpc>
                <a:spcPct val="90000"/>
              </a:lnSpc>
            </a:pPr>
            <a:r>
              <a:rPr lang="en-AU" sz="8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116835"/>
              </p:ext>
            </p:extLst>
          </p:nvPr>
        </p:nvGraphicFramePr>
        <p:xfrm>
          <a:off x="2985419" y="4717332"/>
          <a:ext cx="1628176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4691"/>
                <a:gridCol w="306697"/>
                <a:gridCol w="306697"/>
                <a:gridCol w="306697"/>
                <a:gridCol w="306697"/>
                <a:gridCol w="30669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17" name="Rectangle 116"/>
          <p:cNvSpPr/>
          <p:nvPr/>
        </p:nvSpPr>
        <p:spPr>
          <a:xfrm>
            <a:off x="7856938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829252"/>
              </p:ext>
            </p:extLst>
          </p:nvPr>
        </p:nvGraphicFramePr>
        <p:xfrm>
          <a:off x="2979129" y="2564067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8074"/>
                <a:gridCol w="301143"/>
                <a:gridCol w="301143"/>
                <a:gridCol w="301143"/>
                <a:gridCol w="301143"/>
                <a:gridCol w="321821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3007253" y="1661924"/>
            <a:ext cx="1239790" cy="425403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5167091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4827507" y="1661924"/>
            <a:ext cx="1239790" cy="42540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6953162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6613578" y="1661924"/>
            <a:ext cx="1239790" cy="425403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3346837" y="4171931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3007253" y="3817722"/>
            <a:ext cx="1239790" cy="425403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5167091" y="4171931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4827507" y="3817722"/>
            <a:ext cx="1239790" cy="425403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6614446" y="3805769"/>
            <a:ext cx="1529696" cy="524877"/>
          </a:xfrm>
          <a:prstGeom prst="rect">
            <a:avLst/>
          </a:prstGeom>
        </p:spPr>
      </p:pic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112213"/>
              </p:ext>
            </p:extLst>
          </p:nvPr>
        </p:nvGraphicFramePr>
        <p:xfrm>
          <a:off x="4782291" y="2564067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8074"/>
                <a:gridCol w="301143"/>
                <a:gridCol w="301143"/>
                <a:gridCol w="301143"/>
                <a:gridCol w="301143"/>
                <a:gridCol w="321821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0" name="Table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180303"/>
              </p:ext>
            </p:extLst>
          </p:nvPr>
        </p:nvGraphicFramePr>
        <p:xfrm>
          <a:off x="4782291" y="4717607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8074"/>
                <a:gridCol w="301143"/>
                <a:gridCol w="301143"/>
                <a:gridCol w="301143"/>
                <a:gridCol w="301143"/>
                <a:gridCol w="321821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005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979507"/>
              </p:ext>
            </p:extLst>
          </p:nvPr>
        </p:nvGraphicFramePr>
        <p:xfrm>
          <a:off x="6573500" y="2564067"/>
          <a:ext cx="1622289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80219"/>
                <a:gridCol w="308414"/>
                <a:gridCol w="308414"/>
                <a:gridCol w="308414"/>
                <a:gridCol w="308414"/>
                <a:gridCol w="308414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849199" y="5271529"/>
            <a:ext cx="36316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105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274899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075272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274899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272239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numCol="1" rtlCol="0" anchor="ctr"/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075272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46837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625188" y="4336062"/>
            <a:ext cx="1591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800" b="1" dirty="0"/>
              <a:t>Contacts 7</a:t>
            </a:r>
          </a:p>
          <a:p>
            <a:r>
              <a:rPr lang="en-AU" sz="800" dirty="0"/>
              <a:t>6 533mm Torpedo Tubes</a:t>
            </a:r>
          </a:p>
          <a:p>
            <a:r>
              <a:rPr lang="en-AU" sz="800" dirty="0"/>
              <a:t>18 ET-80A Torpedoes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7.5mu Fast Setting (9 turns)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5.5mu Slow Setting (15 turns)</a:t>
            </a:r>
          </a:p>
          <a:p>
            <a:r>
              <a:rPr lang="en-AU" sz="800" dirty="0"/>
              <a:t>Mast mounted SA-N-8 SAM (30mu Depth 1)</a:t>
            </a:r>
          </a:p>
          <a:p>
            <a:r>
              <a:rPr lang="en-AU" sz="800" dirty="0"/>
              <a:t>Small Sub Destroy 3-6</a:t>
            </a:r>
          </a:p>
          <a:p>
            <a:r>
              <a:rPr lang="en-AU" sz="800" dirty="0"/>
              <a:t>Use small turning template</a:t>
            </a:r>
          </a:p>
          <a:p>
            <a:r>
              <a:rPr lang="en-AU" sz="800" dirty="0" smtClean="0"/>
              <a:t>Snorkelling: </a:t>
            </a:r>
            <a:r>
              <a:rPr lang="en-AU" sz="800" dirty="0"/>
              <a:t>+2 Detection</a:t>
            </a:r>
            <a:endParaRPr lang="en-AU" sz="65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4847733" y="1508363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Vyborg B-227</a:t>
            </a:r>
          </a:p>
          <a:p>
            <a:pPr>
              <a:lnSpc>
                <a:spcPct val="90000"/>
              </a:lnSpc>
            </a:pPr>
            <a:r>
              <a:rPr lang="en-AU" sz="7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676533" y="1508363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Vyborg B-227</a:t>
            </a:r>
          </a:p>
          <a:p>
            <a:pPr>
              <a:lnSpc>
                <a:spcPct val="90000"/>
              </a:lnSpc>
            </a:pPr>
            <a:r>
              <a:rPr lang="en-AU" sz="7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3041235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Vyborg B-227</a:t>
            </a:r>
          </a:p>
          <a:p>
            <a:pPr>
              <a:lnSpc>
                <a:spcPct val="90000"/>
              </a:lnSpc>
            </a:pPr>
            <a:r>
              <a:rPr lang="en-AU" sz="7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4847733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Vyborg B-227</a:t>
            </a:r>
          </a:p>
          <a:p>
            <a:pPr>
              <a:lnSpc>
                <a:spcPct val="90000"/>
              </a:lnSpc>
            </a:pPr>
            <a:r>
              <a:rPr lang="en-AU" sz="7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6676533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000" b="1" dirty="0">
                <a:latin typeface="Arial" charset="0"/>
                <a:ea typeface="Arial" charset="0"/>
                <a:cs typeface="Arial" charset="0"/>
              </a:rPr>
              <a:t>Vyborg B-227</a:t>
            </a:r>
          </a:p>
          <a:p>
            <a:pPr>
              <a:lnSpc>
                <a:spcPct val="90000"/>
              </a:lnSpc>
            </a:pPr>
            <a:r>
              <a:rPr lang="en-AU" sz="7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116835"/>
              </p:ext>
            </p:extLst>
          </p:nvPr>
        </p:nvGraphicFramePr>
        <p:xfrm>
          <a:off x="2985419" y="4717332"/>
          <a:ext cx="1628176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4691"/>
                <a:gridCol w="306697"/>
                <a:gridCol w="306697"/>
                <a:gridCol w="306697"/>
                <a:gridCol w="306697"/>
                <a:gridCol w="30669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17" name="Rectangle 116"/>
          <p:cNvSpPr/>
          <p:nvPr/>
        </p:nvSpPr>
        <p:spPr>
          <a:xfrm>
            <a:off x="7856938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829252"/>
              </p:ext>
            </p:extLst>
          </p:nvPr>
        </p:nvGraphicFramePr>
        <p:xfrm>
          <a:off x="2979129" y="2564067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8074"/>
                <a:gridCol w="301143"/>
                <a:gridCol w="301143"/>
                <a:gridCol w="301143"/>
                <a:gridCol w="301143"/>
                <a:gridCol w="321821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3007253" y="1661924"/>
            <a:ext cx="1239790" cy="425403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5167091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4827507" y="1661924"/>
            <a:ext cx="1239790" cy="42540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6953162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6613578" y="1661924"/>
            <a:ext cx="1239790" cy="425403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3346837" y="4171931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3007253" y="3817722"/>
            <a:ext cx="1239790" cy="425403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5167091" y="4171931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6</a:t>
            </a: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4827507" y="3817722"/>
            <a:ext cx="1239790" cy="425403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2" t="49239" r="53858" b="1"/>
          <a:stretch/>
        </p:blipFill>
        <p:spPr>
          <a:xfrm>
            <a:off x="6614446" y="3805769"/>
            <a:ext cx="1529696" cy="524877"/>
          </a:xfrm>
          <a:prstGeom prst="rect">
            <a:avLst/>
          </a:prstGeom>
        </p:spPr>
      </p:pic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625694"/>
              </p:ext>
            </p:extLst>
          </p:nvPr>
        </p:nvGraphicFramePr>
        <p:xfrm>
          <a:off x="4782291" y="2564067"/>
          <a:ext cx="1634468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5858"/>
                <a:gridCol w="305722"/>
                <a:gridCol w="305722"/>
                <a:gridCol w="305722"/>
                <a:gridCol w="305722"/>
                <a:gridCol w="305722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0" name="Table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551004"/>
              </p:ext>
            </p:extLst>
          </p:nvPr>
        </p:nvGraphicFramePr>
        <p:xfrm>
          <a:off x="4782291" y="4717607"/>
          <a:ext cx="1634466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1266"/>
                <a:gridCol w="308640"/>
                <a:gridCol w="308640"/>
                <a:gridCol w="308640"/>
                <a:gridCol w="308640"/>
                <a:gridCol w="30864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3041235" y="1508363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Vyborg B-227</a:t>
            </a:r>
          </a:p>
          <a:p>
            <a:pPr>
              <a:lnSpc>
                <a:spcPct val="90000"/>
              </a:lnSpc>
            </a:pPr>
            <a:r>
              <a:rPr lang="en-AU" sz="600" dirty="0">
                <a:latin typeface="Arial" charset="0"/>
                <a:ea typeface="Arial" charset="0"/>
                <a:cs typeface="Arial" charset="0"/>
              </a:rPr>
              <a:t>Kilo Class</a:t>
            </a:r>
          </a:p>
        </p:txBody>
      </p:sp>
    </p:spTree>
    <p:extLst>
      <p:ext uri="{BB962C8B-B14F-4D97-AF65-F5344CB8AC3E}">
        <p14:creationId xmlns:p14="http://schemas.microsoft.com/office/powerpoint/2010/main" val="697543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247537"/>
              </p:ext>
            </p:extLst>
          </p:nvPr>
        </p:nvGraphicFramePr>
        <p:xfrm>
          <a:off x="6573500" y="2564067"/>
          <a:ext cx="162228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67405"/>
                <a:gridCol w="259147"/>
                <a:gridCol w="259147"/>
                <a:gridCol w="259147"/>
                <a:gridCol w="259147"/>
                <a:gridCol w="259147"/>
                <a:gridCol w="25914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849199" y="5271529"/>
            <a:ext cx="36316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274899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075272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274899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272239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numCol="1" rtlCol="0" anchor="ctr"/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+0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075272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46837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9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625188" y="4356234"/>
            <a:ext cx="1591646" cy="1256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AU" sz="800" b="1" dirty="0"/>
              <a:t>Contacts 13</a:t>
            </a:r>
          </a:p>
          <a:p>
            <a:pPr>
              <a:spcBef>
                <a:spcPts val="200"/>
              </a:spcBef>
            </a:pPr>
            <a:r>
              <a:rPr lang="en-AU" sz="800" dirty="0"/>
              <a:t>8 533mm Torpedo Tubes</a:t>
            </a:r>
          </a:p>
          <a:p>
            <a:pPr>
              <a:spcBef>
                <a:spcPts val="200"/>
              </a:spcBef>
            </a:pPr>
            <a:r>
              <a:rPr lang="en-AU" sz="800" dirty="0"/>
              <a:t>42 Mk48 ADCAP</a:t>
            </a:r>
          </a:p>
          <a:p>
            <a:pPr marL="171450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AU" sz="800" dirty="0"/>
              <a:t>9mu Fast Setting (9 turns)</a:t>
            </a:r>
          </a:p>
          <a:p>
            <a:pPr marL="171450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AU" sz="800" dirty="0"/>
              <a:t>6.5mu Slow Setting (21 turns)</a:t>
            </a:r>
          </a:p>
          <a:p>
            <a:pPr>
              <a:spcBef>
                <a:spcPts val="200"/>
              </a:spcBef>
            </a:pPr>
            <a:r>
              <a:rPr lang="en-AU" sz="800" dirty="0"/>
              <a:t>8 UGM-84 Harpoon (30mu min.)</a:t>
            </a:r>
          </a:p>
          <a:p>
            <a:pPr>
              <a:spcBef>
                <a:spcPts val="200"/>
              </a:spcBef>
            </a:pPr>
            <a:r>
              <a:rPr lang="en-AU" sz="800" dirty="0"/>
              <a:t>Quiet torpedo launch system</a:t>
            </a:r>
          </a:p>
          <a:p>
            <a:pPr>
              <a:spcBef>
                <a:spcPts val="200"/>
              </a:spcBef>
            </a:pPr>
            <a:r>
              <a:rPr lang="en-AU" sz="800" dirty="0"/>
              <a:t>Towed Array</a:t>
            </a:r>
            <a:endParaRPr lang="en-AU" sz="80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902165"/>
              </p:ext>
            </p:extLst>
          </p:nvPr>
        </p:nvGraphicFramePr>
        <p:xfrm>
          <a:off x="2985419" y="4717332"/>
          <a:ext cx="1628174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79682"/>
                <a:gridCol w="258082"/>
                <a:gridCol w="258082"/>
                <a:gridCol w="258082"/>
                <a:gridCol w="258082"/>
                <a:gridCol w="258082"/>
                <a:gridCol w="258082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17" name="Rectangle 116"/>
          <p:cNvSpPr/>
          <p:nvPr/>
        </p:nvSpPr>
        <p:spPr>
          <a:xfrm>
            <a:off x="7856938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634692"/>
              </p:ext>
            </p:extLst>
          </p:nvPr>
        </p:nvGraphicFramePr>
        <p:xfrm>
          <a:off x="2979129" y="2564067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5"/>
                <a:gridCol w="251603"/>
                <a:gridCol w="251603"/>
                <a:gridCol w="251603"/>
                <a:gridCol w="251603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5" t="45172" r="27157"/>
          <a:stretch/>
        </p:blipFill>
        <p:spPr>
          <a:xfrm>
            <a:off x="3039039" y="1747417"/>
            <a:ext cx="1198229" cy="300030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3041235" y="1508363"/>
            <a:ext cx="1270997" cy="320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Sea Wolf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Sea Wolf Class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5142019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9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5" t="45172" r="27157"/>
          <a:stretch/>
        </p:blipFill>
        <p:spPr>
          <a:xfrm>
            <a:off x="4834221" y="1747417"/>
            <a:ext cx="1198229" cy="300030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6930478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9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5" t="45172" r="27157"/>
          <a:stretch/>
        </p:blipFill>
        <p:spPr>
          <a:xfrm>
            <a:off x="6622680" y="1747417"/>
            <a:ext cx="1198229" cy="300030"/>
          </a:xfrm>
          <a:prstGeom prst="rect">
            <a:avLst/>
          </a:prstGeom>
        </p:spPr>
      </p:pic>
      <p:sp>
        <p:nvSpPr>
          <p:cNvPr id="135" name="Rectangle 134"/>
          <p:cNvSpPr/>
          <p:nvPr/>
        </p:nvSpPr>
        <p:spPr>
          <a:xfrm>
            <a:off x="4847733" y="1508363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Sea Wolf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Sea Wolf Class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676533" y="1508363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Sea Wolf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Sea Wolf Class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346837" y="4174386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9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5" t="45172" r="27157"/>
          <a:stretch/>
        </p:blipFill>
        <p:spPr>
          <a:xfrm>
            <a:off x="3039039" y="3905670"/>
            <a:ext cx="1198229" cy="300030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5142019" y="4174386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</a:t>
            </a:r>
            <a:r>
              <a:rPr lang="en-AU" sz="6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9</a:t>
            </a:r>
            <a:endParaRPr lang="en-AU" sz="6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5" t="45172" r="27157"/>
          <a:stretch/>
        </p:blipFill>
        <p:spPr>
          <a:xfrm>
            <a:off x="4834221" y="3905670"/>
            <a:ext cx="1198229" cy="300030"/>
          </a:xfrm>
          <a:prstGeom prst="rect">
            <a:avLst/>
          </a:prstGeom>
        </p:spPr>
      </p:pic>
      <p:sp>
        <p:nvSpPr>
          <p:cNvPr id="137" name="Rectangle 136"/>
          <p:cNvSpPr/>
          <p:nvPr/>
        </p:nvSpPr>
        <p:spPr>
          <a:xfrm>
            <a:off x="3041235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Sea Wolf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Sea Wolf Class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4847733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Sea Wolf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Sea Wolf Class</a:t>
            </a:r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5" t="45172" r="27157"/>
          <a:stretch/>
        </p:blipFill>
        <p:spPr>
          <a:xfrm>
            <a:off x="6625188" y="3891803"/>
            <a:ext cx="1530732" cy="383287"/>
          </a:xfrm>
          <a:prstGeom prst="rect">
            <a:avLst/>
          </a:prstGeom>
        </p:spPr>
      </p:pic>
      <p:sp>
        <p:nvSpPr>
          <p:cNvPr id="139" name="Rectangle 138"/>
          <p:cNvSpPr/>
          <p:nvPr/>
        </p:nvSpPr>
        <p:spPr>
          <a:xfrm>
            <a:off x="6676533" y="3671700"/>
            <a:ext cx="1270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2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Sea Wolf</a:t>
            </a:r>
          </a:p>
          <a:p>
            <a:pPr lvl="0">
              <a:lnSpc>
                <a:spcPct val="90000"/>
              </a:lnSpc>
            </a:pPr>
            <a:r>
              <a:rPr lang="en-AU" sz="8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Sea Wolf Class</a:t>
            </a:r>
          </a:p>
        </p:txBody>
      </p:sp>
      <p:graphicFrame>
        <p:nvGraphicFramePr>
          <p:cNvPr id="87" name="Table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506198"/>
              </p:ext>
            </p:extLst>
          </p:nvPr>
        </p:nvGraphicFramePr>
        <p:xfrm>
          <a:off x="4787759" y="2564067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5"/>
                <a:gridCol w="251603"/>
                <a:gridCol w="251603"/>
                <a:gridCol w="251603"/>
                <a:gridCol w="251603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88" name="Table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506198"/>
              </p:ext>
            </p:extLst>
          </p:nvPr>
        </p:nvGraphicFramePr>
        <p:xfrm>
          <a:off x="4787759" y="4722320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5"/>
                <a:gridCol w="251603"/>
                <a:gridCol w="251603"/>
                <a:gridCol w="251603"/>
                <a:gridCol w="251603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2420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957282"/>
              </p:ext>
            </p:extLst>
          </p:nvPr>
        </p:nvGraphicFramePr>
        <p:xfrm>
          <a:off x="6573500" y="2564067"/>
          <a:ext cx="1622290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80220"/>
                <a:gridCol w="308414"/>
                <a:gridCol w="308414"/>
                <a:gridCol w="308414"/>
                <a:gridCol w="308414"/>
                <a:gridCol w="308414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849199" y="5271529"/>
            <a:ext cx="36316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274899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075272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274899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272239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numCol="1" rtlCol="0" anchor="ctr"/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075272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46837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8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625188" y="4356234"/>
            <a:ext cx="1591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800" b="1" dirty="0"/>
              <a:t>Contacts 10</a:t>
            </a:r>
          </a:p>
          <a:p>
            <a:r>
              <a:rPr lang="en-AU" sz="800" dirty="0"/>
              <a:t>5 533mm Torpedo Tubes</a:t>
            </a:r>
          </a:p>
          <a:p>
            <a:r>
              <a:rPr lang="en-AU" sz="800" dirty="0"/>
              <a:t>19 </a:t>
            </a:r>
            <a:r>
              <a:rPr lang="en-AU" sz="800" dirty="0" smtClean="0"/>
              <a:t>Tigerfish Torpedoes</a:t>
            </a:r>
            <a:endParaRPr lang="en-AU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6mu Fast Setting (9 turns)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4mu Slow Setting (21 turns)</a:t>
            </a:r>
          </a:p>
          <a:p>
            <a:r>
              <a:rPr lang="en-AU" sz="800" dirty="0"/>
              <a:t>Spearfish Torpedo (From 1992)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11mu Fast Setting (9 turns)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800" dirty="0"/>
              <a:t>4.5mu Slow Setting (44 turns)</a:t>
            </a:r>
          </a:p>
          <a:p>
            <a:r>
              <a:rPr lang="en-AU" sz="800" dirty="0"/>
              <a:t>6 UGM-84 Harpoon (30mu min.)</a:t>
            </a:r>
          </a:p>
          <a:p>
            <a:r>
              <a:rPr lang="en-AU" sz="800" dirty="0"/>
              <a:t>Towed Array</a:t>
            </a:r>
            <a:endParaRPr lang="en-AU" sz="80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653143"/>
              </p:ext>
            </p:extLst>
          </p:nvPr>
        </p:nvGraphicFramePr>
        <p:xfrm>
          <a:off x="2985419" y="4717332"/>
          <a:ext cx="159937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3017"/>
                <a:gridCol w="301272"/>
                <a:gridCol w="301272"/>
                <a:gridCol w="301272"/>
                <a:gridCol w="301272"/>
                <a:gridCol w="301272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17" name="Rectangle 116"/>
          <p:cNvSpPr/>
          <p:nvPr/>
        </p:nvSpPr>
        <p:spPr>
          <a:xfrm>
            <a:off x="7856938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401459"/>
              </p:ext>
            </p:extLst>
          </p:nvPr>
        </p:nvGraphicFramePr>
        <p:xfrm>
          <a:off x="2979129" y="2564067"/>
          <a:ext cx="1634464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8074"/>
                <a:gridCol w="305278"/>
                <a:gridCol w="305278"/>
                <a:gridCol w="305278"/>
                <a:gridCol w="305278"/>
                <a:gridCol w="305278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3041235" y="1508363"/>
            <a:ext cx="1270997" cy="320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HMS Tireless</a:t>
            </a:r>
            <a:endParaRPr lang="en-AU" sz="105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90000"/>
              </a:lnSpc>
            </a:pPr>
            <a:r>
              <a:rPr lang="en-AU" sz="600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Trafalgar Class</a:t>
            </a:r>
            <a:endParaRPr lang="en-AU" sz="60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4847733" y="1508363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HMS Tireless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Trafalgar Class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676533" y="1508363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HMS Tireless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Trafalgar Class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3041235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HMS Tireless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Trafalgar Class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4847733" y="3671700"/>
            <a:ext cx="1270997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05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HMS Tireless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Trafalgar Class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6676533" y="3671700"/>
            <a:ext cx="1270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12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HMS Tireless</a:t>
            </a:r>
          </a:p>
          <a:p>
            <a:pPr lvl="0">
              <a:lnSpc>
                <a:spcPct val="90000"/>
              </a:lnSpc>
            </a:pPr>
            <a:r>
              <a:rPr lang="en-AU" sz="8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Trafalgar Class</a:t>
            </a:r>
          </a:p>
        </p:txBody>
      </p:sp>
      <p:graphicFrame>
        <p:nvGraphicFramePr>
          <p:cNvPr id="87" name="Table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831452"/>
              </p:ext>
            </p:extLst>
          </p:nvPr>
        </p:nvGraphicFramePr>
        <p:xfrm>
          <a:off x="4787759" y="2564067"/>
          <a:ext cx="1626363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7538"/>
                <a:gridCol w="303765"/>
                <a:gridCol w="303765"/>
                <a:gridCol w="303765"/>
                <a:gridCol w="303765"/>
                <a:gridCol w="303765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88" name="Table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677855"/>
              </p:ext>
            </p:extLst>
          </p:nvPr>
        </p:nvGraphicFramePr>
        <p:xfrm>
          <a:off x="4787759" y="4722320"/>
          <a:ext cx="1626363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7538"/>
                <a:gridCol w="303765"/>
                <a:gridCol w="303765"/>
                <a:gridCol w="303765"/>
                <a:gridCol w="303765"/>
                <a:gridCol w="303765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070019" y="1750750"/>
            <a:ext cx="1152595" cy="319460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5108401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8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31583" y="1750750"/>
            <a:ext cx="1152595" cy="319460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6923754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8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646936" y="1750750"/>
            <a:ext cx="1152595" cy="31946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3346837" y="4160938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8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070019" y="3895555"/>
            <a:ext cx="1152595" cy="319460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5108401" y="4160938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8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31583" y="3895555"/>
            <a:ext cx="1152595" cy="31946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613010" y="3920185"/>
            <a:ext cx="1512130" cy="41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2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811871"/>
              </p:ext>
            </p:extLst>
          </p:nvPr>
        </p:nvGraphicFramePr>
        <p:xfrm>
          <a:off x="2985421" y="2564067"/>
          <a:ext cx="160999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5852"/>
                <a:gridCol w="250690"/>
                <a:gridCol w="250690"/>
                <a:gridCol w="250690"/>
                <a:gridCol w="250690"/>
                <a:gridCol w="250690"/>
                <a:gridCol w="25069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449540"/>
              </p:ext>
            </p:extLst>
          </p:nvPr>
        </p:nvGraphicFramePr>
        <p:xfrm>
          <a:off x="4785796" y="2564067"/>
          <a:ext cx="1628174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7048"/>
                <a:gridCol w="253521"/>
                <a:gridCol w="253521"/>
                <a:gridCol w="253521"/>
                <a:gridCol w="253521"/>
                <a:gridCol w="253521"/>
                <a:gridCol w="253521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912703"/>
              </p:ext>
            </p:extLst>
          </p:nvPr>
        </p:nvGraphicFramePr>
        <p:xfrm>
          <a:off x="6573500" y="2564067"/>
          <a:ext cx="1628173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7047"/>
                <a:gridCol w="253521"/>
                <a:gridCol w="253521"/>
                <a:gridCol w="253521"/>
                <a:gridCol w="253521"/>
                <a:gridCol w="253521"/>
                <a:gridCol w="253521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2" name="Table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108611"/>
              </p:ext>
            </p:extLst>
          </p:nvPr>
        </p:nvGraphicFramePr>
        <p:xfrm>
          <a:off x="2985423" y="4713269"/>
          <a:ext cx="160999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5852"/>
                <a:gridCol w="250690"/>
                <a:gridCol w="250690"/>
                <a:gridCol w="250690"/>
                <a:gridCol w="250690"/>
                <a:gridCol w="250690"/>
                <a:gridCol w="25069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92" name="Table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931426"/>
              </p:ext>
            </p:extLst>
          </p:nvPr>
        </p:nvGraphicFramePr>
        <p:xfrm>
          <a:off x="4814214" y="4713269"/>
          <a:ext cx="1599756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105180"/>
                <a:gridCol w="249096"/>
                <a:gridCol w="249096"/>
                <a:gridCol w="249096"/>
                <a:gridCol w="249096"/>
                <a:gridCol w="249096"/>
                <a:gridCol w="249096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849199" y="5271529"/>
            <a:ext cx="36316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3819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3348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Triangle 131"/>
          <p:cNvSpPr/>
          <p:nvPr/>
        </p:nvSpPr>
        <p:spPr>
          <a:xfrm rot="16200000">
            <a:off x="2983790" y="1520948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ight Triangle 9"/>
          <p:cNvSpPr/>
          <p:nvPr/>
        </p:nvSpPr>
        <p:spPr>
          <a:xfrm>
            <a:off x="4486407" y="1522580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" t="40481" r="25815"/>
          <a:stretch/>
        </p:blipFill>
        <p:spPr>
          <a:xfrm>
            <a:off x="3087204" y="1779370"/>
            <a:ext cx="1159267" cy="311995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4284375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274899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6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192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3721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ight Triangle 131"/>
          <p:cNvSpPr/>
          <p:nvPr/>
        </p:nvSpPr>
        <p:spPr>
          <a:xfrm rot="16200000">
            <a:off x="4784163" y="1520948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Right Triangle 29"/>
          <p:cNvSpPr/>
          <p:nvPr/>
        </p:nvSpPr>
        <p:spPr>
          <a:xfrm>
            <a:off x="6286780" y="1522580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084748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075272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6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1895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1424" y="1466840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ight Triangle 131"/>
          <p:cNvSpPr/>
          <p:nvPr/>
        </p:nvSpPr>
        <p:spPr>
          <a:xfrm rot="16200000">
            <a:off x="6571866" y="1520948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0" name="Right Triangle 49"/>
          <p:cNvSpPr/>
          <p:nvPr/>
        </p:nvSpPr>
        <p:spPr>
          <a:xfrm>
            <a:off x="8074483" y="1522580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7872451" y="1774353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7862975" y="1904634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6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3819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3348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Right Triangle 131"/>
          <p:cNvSpPr/>
          <p:nvPr/>
        </p:nvSpPr>
        <p:spPr>
          <a:xfrm rot="16200000">
            <a:off x="2983790" y="367015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0" name="Right Triangle 69"/>
          <p:cNvSpPr/>
          <p:nvPr/>
        </p:nvSpPr>
        <p:spPr>
          <a:xfrm>
            <a:off x="4486407" y="367178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" t="40481" r="25815"/>
          <a:stretch/>
        </p:blipFill>
        <p:spPr>
          <a:xfrm>
            <a:off x="3087204" y="3928572"/>
            <a:ext cx="1159267" cy="311995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4314084" y="3942507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284375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274899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6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192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3721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Right Triangle 131"/>
          <p:cNvSpPr/>
          <p:nvPr/>
        </p:nvSpPr>
        <p:spPr>
          <a:xfrm rot="16200000">
            <a:off x="4784163" y="367015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0" name="Right Triangle 89"/>
          <p:cNvSpPr/>
          <p:nvPr/>
        </p:nvSpPr>
        <p:spPr>
          <a:xfrm>
            <a:off x="6286780" y="367178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5272239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numCol="1" rtlCol="0" anchor="ctr"/>
          <a:lstStyle/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+1</a:t>
            </a:r>
          </a:p>
          <a:p>
            <a:pPr algn="ctr">
              <a:lnSpc>
                <a:spcPct val="80000"/>
              </a:lnSpc>
            </a:pPr>
            <a:r>
              <a:rPr lang="en-AU" sz="105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05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114457" y="3942507"/>
            <a:ext cx="281330" cy="22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AU" sz="600" b="1" dirty="0" smtClean="0">
                <a:latin typeface="Arial Narrow" panose="020B0606020202030204" pitchFamily="34" charset="0"/>
              </a:rPr>
              <a:t>Depth Change</a:t>
            </a:r>
          </a:p>
          <a:p>
            <a:pPr algn="ctr">
              <a:lnSpc>
                <a:spcPct val="80000"/>
              </a:lnSpc>
            </a:pPr>
            <a:endParaRPr lang="en-AU" sz="600" dirty="0"/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6084748" y="3923555"/>
            <a:ext cx="0" cy="360225"/>
          </a:xfrm>
          <a:prstGeom prst="straightConnector1">
            <a:avLst/>
          </a:prstGeom>
          <a:ln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075272" y="4053836"/>
            <a:ext cx="33885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n-AU" sz="1200" b="1" dirty="0">
              <a:solidFill>
                <a:schemeClr val="accent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6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1895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1424" y="3616042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Right Triangle 131"/>
          <p:cNvSpPr/>
          <p:nvPr/>
        </p:nvSpPr>
        <p:spPr>
          <a:xfrm rot="16200000">
            <a:off x="6571866" y="3670150"/>
            <a:ext cx="127190" cy="123926"/>
          </a:xfrm>
          <a:custGeom>
            <a:avLst/>
            <a:gdLst>
              <a:gd name="connsiteX0" fmla="*/ 0 w 296098"/>
              <a:gd name="connsiteY0" fmla="*/ 288500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0 w 296098"/>
              <a:gd name="connsiteY3" fmla="*/ 288500 h 288500"/>
              <a:gd name="connsiteX0" fmla="*/ 57338 w 296098"/>
              <a:gd name="connsiteY0" fmla="*/ 216072 h 288500"/>
              <a:gd name="connsiteX1" fmla="*/ 0 w 296098"/>
              <a:gd name="connsiteY1" fmla="*/ 0 h 288500"/>
              <a:gd name="connsiteX2" fmla="*/ 296098 w 296098"/>
              <a:gd name="connsiteY2" fmla="*/ 288500 h 288500"/>
              <a:gd name="connsiteX3" fmla="*/ 57338 w 296098"/>
              <a:gd name="connsiteY3" fmla="*/ 216072 h 28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98" h="288500">
                <a:moveTo>
                  <a:pt x="57338" y="216072"/>
                </a:moveTo>
                <a:lnTo>
                  <a:pt x="0" y="0"/>
                </a:lnTo>
                <a:lnTo>
                  <a:pt x="296098" y="288500"/>
                </a:lnTo>
                <a:lnTo>
                  <a:pt x="57338" y="21607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0" name="Right Triangle 109"/>
          <p:cNvSpPr/>
          <p:nvPr/>
        </p:nvSpPr>
        <p:spPr>
          <a:xfrm>
            <a:off x="8074483" y="3671782"/>
            <a:ext cx="127190" cy="123926"/>
          </a:xfrm>
          <a:prstGeom prst="rtTriangl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22000">
                <a:schemeClr val="bg1">
                  <a:lumMod val="95000"/>
                </a:schemeClr>
              </a:gs>
              <a:gs pos="46000">
                <a:schemeClr val="bg1"/>
              </a:gs>
            </a:gsLst>
            <a:lin ang="18900000" scaled="1"/>
            <a:tileRect/>
          </a:gradFill>
          <a:ln w="6350">
            <a:solidFill>
              <a:schemeClr val="bg1">
                <a:lumMod val="65000"/>
                <a:alpha val="47000"/>
              </a:schemeClr>
            </a:solidFill>
          </a:ln>
          <a:effectLst>
            <a:outerShdw blurRad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>
              <a:lnSpc>
                <a:spcPct val="90000"/>
              </a:lnSpc>
            </a:pPr>
            <a:endParaRPr lang="en-AU" sz="900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6" name="Picture 11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" t="58258" r="25815"/>
          <a:stretch/>
        </p:blipFill>
        <p:spPr>
          <a:xfrm>
            <a:off x="6589502" y="3985616"/>
            <a:ext cx="1600904" cy="302160"/>
          </a:xfrm>
          <a:prstGeom prst="rect">
            <a:avLst/>
          </a:prstGeom>
        </p:spPr>
      </p:pic>
      <p:sp>
        <p:nvSpPr>
          <p:cNvPr id="124" name="Rectangle 123"/>
          <p:cNvSpPr/>
          <p:nvPr/>
        </p:nvSpPr>
        <p:spPr>
          <a:xfrm>
            <a:off x="3346837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7</a:t>
            </a:r>
          </a:p>
        </p:txBody>
      </p:sp>
      <p:pic>
        <p:nvPicPr>
          <p:cNvPr id="125" name="Picture 12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" t="40481" r="25815"/>
          <a:stretch/>
        </p:blipFill>
        <p:spPr>
          <a:xfrm>
            <a:off x="4880835" y="1779370"/>
            <a:ext cx="1159267" cy="311995"/>
          </a:xfrm>
          <a:prstGeom prst="rect">
            <a:avLst/>
          </a:prstGeom>
        </p:spPr>
      </p:pic>
      <p:sp>
        <p:nvSpPr>
          <p:cNvPr id="126" name="Rectangle 125"/>
          <p:cNvSpPr/>
          <p:nvPr/>
        </p:nvSpPr>
        <p:spPr>
          <a:xfrm>
            <a:off x="5140468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7</a:t>
            </a:r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" t="40481" r="25815"/>
          <a:stretch/>
        </p:blipFill>
        <p:spPr>
          <a:xfrm>
            <a:off x="6674466" y="1779370"/>
            <a:ext cx="1159267" cy="311995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6934099" y="2016133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7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3346837" y="4166480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7</a:t>
            </a:r>
          </a:p>
        </p:txBody>
      </p:sp>
      <p:pic>
        <p:nvPicPr>
          <p:cNvPr id="130" name="Picture 12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" t="40481" r="25815"/>
          <a:stretch/>
        </p:blipFill>
        <p:spPr>
          <a:xfrm>
            <a:off x="4880834" y="3928572"/>
            <a:ext cx="1159267" cy="311995"/>
          </a:xfrm>
          <a:prstGeom prst="rect">
            <a:avLst/>
          </a:prstGeom>
        </p:spPr>
      </p:pic>
      <p:sp>
        <p:nvSpPr>
          <p:cNvPr id="131" name="Rectangle 130"/>
          <p:cNvSpPr/>
          <p:nvPr/>
        </p:nvSpPr>
        <p:spPr>
          <a:xfrm>
            <a:off x="5140467" y="4166480"/>
            <a:ext cx="72487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Maximum Depth 7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4758608" y="5213949"/>
            <a:ext cx="2295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AU" sz="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endParaRPr lang="en-AU" sz="6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33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1895" y="5574496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2" descr="Image result for screw transparen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1424" y="5574496"/>
            <a:ext cx="137964" cy="1379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55"/>
          <p:cNvSpPr/>
          <p:nvPr/>
        </p:nvSpPr>
        <p:spPr>
          <a:xfrm>
            <a:off x="3061783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9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San Francisco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Los Angeles Class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580877" y="4440561"/>
            <a:ext cx="16359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AU" sz="800" b="1" dirty="0">
                <a:solidFill>
                  <a:prstClr val="black"/>
                </a:solidFill>
              </a:rPr>
              <a:t>Contacts 10</a:t>
            </a:r>
          </a:p>
          <a:p>
            <a:pPr lvl="0"/>
            <a:r>
              <a:rPr lang="en-AU" sz="800" dirty="0">
                <a:solidFill>
                  <a:prstClr val="black"/>
                </a:solidFill>
              </a:rPr>
              <a:t>4 533mm Torpedo Tubes</a:t>
            </a:r>
          </a:p>
          <a:p>
            <a:pPr lvl="0"/>
            <a:r>
              <a:rPr lang="en-AU" sz="800" dirty="0">
                <a:solidFill>
                  <a:prstClr val="black"/>
                </a:solidFill>
              </a:rPr>
              <a:t>24 Mk48 ADCAP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n-AU" sz="800" dirty="0">
                <a:solidFill>
                  <a:prstClr val="black"/>
                </a:solidFill>
              </a:rPr>
              <a:t>9mu Fast Setting (9 turns)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n-AU" sz="800" dirty="0">
                <a:solidFill>
                  <a:prstClr val="black"/>
                </a:solidFill>
              </a:rPr>
              <a:t>6.5mu Slow Setting (21 turns)</a:t>
            </a:r>
          </a:p>
          <a:p>
            <a:pPr lvl="0"/>
            <a:r>
              <a:rPr lang="en-AU" sz="800" dirty="0">
                <a:solidFill>
                  <a:prstClr val="black"/>
                </a:solidFill>
              </a:rPr>
              <a:t>4 UGM-84 Harpoon (30mu min.)</a:t>
            </a:r>
          </a:p>
          <a:p>
            <a:pPr lvl="0"/>
            <a:r>
              <a:rPr lang="en-AU" sz="800" dirty="0">
                <a:solidFill>
                  <a:prstClr val="black"/>
                </a:solidFill>
              </a:rPr>
              <a:t>Flt. II </a:t>
            </a:r>
          </a:p>
          <a:p>
            <a:pPr lvl="0"/>
            <a:r>
              <a:rPr lang="nn-NO" sz="800" dirty="0">
                <a:solidFill>
                  <a:prstClr val="black"/>
                </a:solidFill>
              </a:rPr>
              <a:t>12 Vert. Tubes for Tomahawk</a:t>
            </a:r>
          </a:p>
          <a:p>
            <a:pPr lvl="0"/>
            <a:r>
              <a:rPr lang="en-AU" sz="800" dirty="0">
                <a:solidFill>
                  <a:prstClr val="black"/>
                </a:solidFill>
              </a:rPr>
              <a:t>Towed Array</a:t>
            </a:r>
            <a:endParaRPr lang="en-AU" sz="80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4868281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9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San Francisco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Los Angeles Class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6697081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9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San Francisco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Los Angeles Class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3061783" y="3681974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9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San Francisco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Los Angeles Class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4868281" y="3681974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9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San Francisco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Los Angeles Class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6697081" y="3681974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AU" sz="900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USS San Francisco</a:t>
            </a:r>
          </a:p>
          <a:p>
            <a:pPr lvl="0">
              <a:lnSpc>
                <a:spcPct val="90000"/>
              </a:lnSpc>
            </a:pPr>
            <a:r>
              <a:rPr lang="en-AU" sz="6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Los Angeles Class</a:t>
            </a:r>
          </a:p>
        </p:txBody>
      </p:sp>
    </p:spTree>
    <p:extLst>
      <p:ext uri="{BB962C8B-B14F-4D97-AF65-F5344CB8AC3E}">
        <p14:creationId xmlns:p14="http://schemas.microsoft.com/office/powerpoint/2010/main" val="168964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5431" y="1690686"/>
            <a:ext cx="1527143" cy="468958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3061783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Gloucester</a:t>
            </a:r>
          </a:p>
          <a:p>
            <a:pPr>
              <a:lnSpc>
                <a:spcPct val="90000"/>
              </a:lnSpc>
            </a:pPr>
            <a:r>
              <a:rPr lang="en-AU" sz="600" dirty="0">
                <a:latin typeface="Arial" charset="0"/>
                <a:ea typeface="Arial" charset="0"/>
                <a:cs typeface="Arial" charset="0"/>
              </a:rPr>
              <a:t>Type 42 Destroyer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762203"/>
              </p:ext>
            </p:extLst>
          </p:nvPr>
        </p:nvGraphicFramePr>
        <p:xfrm>
          <a:off x="6573500" y="2564067"/>
          <a:ext cx="162228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67405"/>
                <a:gridCol w="259147"/>
                <a:gridCol w="259147"/>
                <a:gridCol w="259147"/>
                <a:gridCol w="259147"/>
                <a:gridCol w="259147"/>
                <a:gridCol w="259147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49" name="Rectangle 48"/>
          <p:cNvSpPr/>
          <p:nvPr/>
        </p:nvSpPr>
        <p:spPr>
          <a:xfrm>
            <a:off x="3045520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57863" y="315784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2+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625188" y="317217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3+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4718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845677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23099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272239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646050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03136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059942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433753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5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819066" y="313733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1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0969"/>
              </p:ext>
            </p:extLst>
          </p:nvPr>
        </p:nvGraphicFramePr>
        <p:xfrm>
          <a:off x="2979129" y="2564067"/>
          <a:ext cx="163446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4"/>
                <a:gridCol w="251602"/>
                <a:gridCol w="251602"/>
                <a:gridCol w="251602"/>
                <a:gridCol w="251602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3" name="Rectangle 62"/>
          <p:cNvSpPr/>
          <p:nvPr/>
        </p:nvSpPr>
        <p:spPr>
          <a:xfrm>
            <a:off x="3045520" y="5321380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471866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+2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845677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23099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-1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646050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X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31363" y="5286537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573500" y="4356234"/>
            <a:ext cx="16433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dirty="0"/>
              <a:t>6 324mm Torpedo Tubes</a:t>
            </a:r>
          </a:p>
          <a:p>
            <a:r>
              <a:rPr lang="en-AU" sz="1000" dirty="0"/>
              <a:t>6 Stingray Torpedoes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/>
              <a:t>7.5mu (8 turns)</a:t>
            </a:r>
          </a:p>
          <a:p>
            <a:r>
              <a:rPr lang="en-AU" sz="1000" dirty="0"/>
              <a:t>Anti-Air Ave 4-6</a:t>
            </a:r>
          </a:p>
          <a:p>
            <a:r>
              <a:rPr lang="en-AU" sz="1000" dirty="0"/>
              <a:t>1 Lynx HAS.3 Helicopter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/>
              <a:t>Active Sonar Max 40mu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/>
              <a:t>Passive Sonar Max 20mu</a:t>
            </a:r>
            <a:endParaRPr lang="en-AU" sz="1000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73" name="Tab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494148"/>
              </p:ext>
            </p:extLst>
          </p:nvPr>
        </p:nvGraphicFramePr>
        <p:xfrm>
          <a:off x="2985419" y="4717332"/>
          <a:ext cx="1628174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79682"/>
                <a:gridCol w="258082"/>
                <a:gridCol w="258082"/>
                <a:gridCol w="258082"/>
                <a:gridCol w="258082"/>
                <a:gridCol w="258082"/>
                <a:gridCol w="258082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 anchorCtr="1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4" name="Table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879738"/>
              </p:ext>
            </p:extLst>
          </p:nvPr>
        </p:nvGraphicFramePr>
        <p:xfrm>
          <a:off x="4787759" y="4722320"/>
          <a:ext cx="1634467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5"/>
                <a:gridCol w="251603"/>
                <a:gridCol w="251603"/>
                <a:gridCol w="251603"/>
                <a:gridCol w="251603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0969"/>
              </p:ext>
            </p:extLst>
          </p:nvPr>
        </p:nvGraphicFramePr>
        <p:xfrm>
          <a:off x="4789076" y="2564067"/>
          <a:ext cx="1634462" cy="260400"/>
        </p:xfrm>
        <a:graphic>
          <a:graphicData uri="http://schemas.openxmlformats.org/drawingml/2006/table">
            <a:tbl>
              <a:tblPr bandCol="1">
                <a:effectLst>
                  <a:innerShdw blurRad="50800">
                    <a:prstClr val="black"/>
                  </a:innerShdw>
                </a:effectLst>
                <a:tableStyleId>{93296810-A885-4BE3-A3E7-6D5BEEA58F35}</a:tableStyleId>
              </a:tblPr>
              <a:tblGrid>
                <a:gridCol w="90294"/>
                <a:gridCol w="251602"/>
                <a:gridCol w="251602"/>
                <a:gridCol w="251602"/>
                <a:gridCol w="251602"/>
                <a:gridCol w="268880"/>
                <a:gridCol w="268880"/>
              </a:tblGrid>
              <a:tr h="229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500" b="1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SPEED</a:t>
                      </a:r>
                      <a:endParaRPr lang="en-AU" sz="500" b="1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000">
                          <a:schemeClr val="tx1">
                            <a:lumMod val="65000"/>
                            <a:lumOff val="35000"/>
                          </a:schemeClr>
                        </a:gs>
                        <a:gs pos="13608">
                          <a:schemeClr val="bg1">
                            <a:lumMod val="65000"/>
                          </a:schemeClr>
                        </a:gs>
                        <a:gs pos="2700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24000">
                          <a:schemeClr val="bg1"/>
                        </a:gs>
                        <a:gs pos="9000">
                          <a:srgbClr val="0DAD56"/>
                        </a:gs>
                        <a:gs pos="40000">
                          <a:srgbClr val="00AA4D"/>
                        </a:gs>
                        <a:gs pos="100000">
                          <a:srgbClr val="007F3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0000"/>
                        </a:lnSpc>
                      </a:pPr>
                      <a:r>
                        <a:rPr lang="en-AU" sz="1000" b="1" kern="1200" dirty="0" smtClean="0">
                          <a:solidFill>
                            <a:schemeClr val="bg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83000"/>
                              </a:prst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AU" sz="1000" b="1" kern="1200" dirty="0">
                        <a:solidFill>
                          <a:schemeClr val="bg1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83000"/>
                            </a:prst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72000" marB="36000" anchor="b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5000">
                          <a:schemeClr val="bg1"/>
                        </a:gs>
                        <a:gs pos="0">
                          <a:schemeClr val="accent4">
                            <a:lumMod val="60000"/>
                            <a:lumOff val="40000"/>
                          </a:schemeClr>
                        </a:gs>
                        <a:gs pos="30000">
                          <a:srgbClr val="FFC000"/>
                        </a:gs>
                        <a:gs pos="100000">
                          <a:schemeClr val="accent4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5378" y="1690686"/>
            <a:ext cx="1527143" cy="468958"/>
          </a:xfrm>
          <a:prstGeom prst="rect">
            <a:avLst/>
          </a:prstGeom>
        </p:spPr>
      </p:pic>
      <p:sp>
        <p:nvSpPr>
          <p:cNvPr id="95" name="Rectangle 94"/>
          <p:cNvSpPr/>
          <p:nvPr/>
        </p:nvSpPr>
        <p:spPr>
          <a:xfrm>
            <a:off x="4871730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Gloucester</a:t>
            </a:r>
          </a:p>
          <a:p>
            <a:pPr>
              <a:lnSpc>
                <a:spcPct val="90000"/>
              </a:lnSpc>
            </a:pPr>
            <a:r>
              <a:rPr lang="en-AU" sz="600" dirty="0">
                <a:latin typeface="Arial" charset="0"/>
                <a:ea typeface="Arial" charset="0"/>
                <a:cs typeface="Arial" charset="0"/>
              </a:rPr>
              <a:t>Type 42 Destroyer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617" y="1690686"/>
            <a:ext cx="1527143" cy="468958"/>
          </a:xfrm>
          <a:prstGeom prst="rect">
            <a:avLst/>
          </a:prstGeom>
        </p:spPr>
      </p:pic>
      <p:sp>
        <p:nvSpPr>
          <p:cNvPr id="97" name="Rectangle 96"/>
          <p:cNvSpPr/>
          <p:nvPr/>
        </p:nvSpPr>
        <p:spPr>
          <a:xfrm>
            <a:off x="6643969" y="1518637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Gloucester</a:t>
            </a:r>
          </a:p>
          <a:p>
            <a:pPr>
              <a:lnSpc>
                <a:spcPct val="90000"/>
              </a:lnSpc>
            </a:pPr>
            <a:r>
              <a:rPr lang="en-AU" sz="600" dirty="0">
                <a:latin typeface="Arial" charset="0"/>
                <a:ea typeface="Arial" charset="0"/>
                <a:cs typeface="Arial" charset="0"/>
              </a:rPr>
              <a:t>Type 42 Destroyer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5431" y="3849424"/>
            <a:ext cx="1527143" cy="468958"/>
          </a:xfrm>
          <a:prstGeom prst="rect">
            <a:avLst/>
          </a:prstGeom>
        </p:spPr>
      </p:pic>
      <p:sp>
        <p:nvSpPr>
          <p:cNvPr id="99" name="Rectangle 98"/>
          <p:cNvSpPr/>
          <p:nvPr/>
        </p:nvSpPr>
        <p:spPr>
          <a:xfrm>
            <a:off x="3061783" y="3677375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Gloucester</a:t>
            </a:r>
          </a:p>
          <a:p>
            <a:pPr>
              <a:lnSpc>
                <a:spcPct val="90000"/>
              </a:lnSpc>
            </a:pPr>
            <a:r>
              <a:rPr lang="en-AU" sz="600" dirty="0">
                <a:latin typeface="Arial" charset="0"/>
                <a:ea typeface="Arial" charset="0"/>
                <a:cs typeface="Arial" charset="0"/>
              </a:rPr>
              <a:t>Type 42 Destroyer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5378" y="3849424"/>
            <a:ext cx="1527143" cy="468958"/>
          </a:xfrm>
          <a:prstGeom prst="rect">
            <a:avLst/>
          </a:prstGeom>
        </p:spPr>
      </p:pic>
      <p:sp>
        <p:nvSpPr>
          <p:cNvPr id="101" name="Rectangle 100"/>
          <p:cNvSpPr/>
          <p:nvPr/>
        </p:nvSpPr>
        <p:spPr>
          <a:xfrm>
            <a:off x="4871730" y="3677375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Gloucester</a:t>
            </a:r>
          </a:p>
          <a:p>
            <a:pPr>
              <a:lnSpc>
                <a:spcPct val="90000"/>
              </a:lnSpc>
            </a:pPr>
            <a:r>
              <a:rPr lang="en-AU" sz="600" dirty="0">
                <a:latin typeface="Arial" charset="0"/>
                <a:ea typeface="Arial" charset="0"/>
                <a:cs typeface="Arial" charset="0"/>
              </a:rPr>
              <a:t>Type 42 Destroyer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617" y="3849424"/>
            <a:ext cx="1527143" cy="468958"/>
          </a:xfrm>
          <a:prstGeom prst="rect">
            <a:avLst/>
          </a:prstGeom>
        </p:spPr>
      </p:pic>
      <p:sp>
        <p:nvSpPr>
          <p:cNvPr id="109" name="Rectangle 108"/>
          <p:cNvSpPr/>
          <p:nvPr/>
        </p:nvSpPr>
        <p:spPr>
          <a:xfrm>
            <a:off x="6643969" y="3677375"/>
            <a:ext cx="127099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900" b="1" dirty="0">
                <a:latin typeface="Arial" charset="0"/>
                <a:ea typeface="Arial" charset="0"/>
                <a:cs typeface="Arial" charset="0"/>
              </a:rPr>
              <a:t>HMS Gloucester</a:t>
            </a:r>
          </a:p>
          <a:p>
            <a:pPr>
              <a:lnSpc>
                <a:spcPct val="90000"/>
              </a:lnSpc>
            </a:pPr>
            <a:r>
              <a:rPr lang="en-AU" sz="600" dirty="0">
                <a:latin typeface="Arial" charset="0"/>
                <a:ea typeface="Arial" charset="0"/>
                <a:cs typeface="Arial" charset="0"/>
              </a:rPr>
              <a:t>Type 42 Destroyer</a:t>
            </a:r>
            <a:endParaRPr lang="en-AU" sz="6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4848387" y="5313948"/>
            <a:ext cx="36316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AU" sz="1200" b="1" dirty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5274733" y="5279105"/>
            <a:ext cx="258735" cy="290522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6">
                <a:lumMod val="50000"/>
              </a:schemeClr>
            </a:solidFill>
          </a:ln>
          <a:effectLst>
            <a:innerShdw blurRad="190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pPr algn="ctr">
              <a:lnSpc>
                <a:spcPct val="90000"/>
              </a:lnSpc>
            </a:pPr>
            <a:r>
              <a:rPr lang="en-AU" sz="1200" b="1" dirty="0" smtClean="0">
                <a:solidFill>
                  <a:schemeClr val="bg1"/>
                </a:solidFill>
                <a:effectLst>
                  <a:outerShdw blurRad="101600" dist="76200" dir="5400000" algn="t" rotWithShape="0">
                    <a:srgbClr val="2A421A"/>
                  </a:outerShdw>
                </a:effectLst>
                <a:latin typeface="Arial" charset="0"/>
                <a:ea typeface="Arial" charset="0"/>
                <a:cs typeface="Arial" charset="0"/>
              </a:rPr>
              <a:t>+0</a:t>
            </a:r>
            <a:endParaRPr lang="en-AU" sz="1200" b="1" dirty="0">
              <a:solidFill>
                <a:schemeClr val="bg1"/>
              </a:solidFill>
              <a:effectLst>
                <a:outerShdw blurRad="101600" dist="76200" dir="5400000" algn="t" rotWithShape="0">
                  <a:srgbClr val="2A421A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22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1972</TotalTime>
  <Words>2125</Words>
  <Application>Microsoft Office PowerPoint</Application>
  <PresentationFormat>Custom</PresentationFormat>
  <Paragraphs>1091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 Walker</dc:creator>
  <cp:lastModifiedBy>Mac Walker</cp:lastModifiedBy>
  <cp:revision>97</cp:revision>
  <cp:lastPrinted>2018-12-03T22:03:49Z</cp:lastPrinted>
  <dcterms:created xsi:type="dcterms:W3CDTF">2016-08-19T05:59:54Z</dcterms:created>
  <dcterms:modified xsi:type="dcterms:W3CDTF">2018-12-03T22:52:18Z</dcterms:modified>
</cp:coreProperties>
</file>